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73" r:id="rId6"/>
    <p:sldId id="260" r:id="rId7"/>
    <p:sldId id="261" r:id="rId8"/>
    <p:sldId id="278" r:id="rId9"/>
    <p:sldId id="279" r:id="rId10"/>
    <p:sldId id="262" r:id="rId11"/>
    <p:sldId id="263" r:id="rId12"/>
    <p:sldId id="264" r:id="rId13"/>
    <p:sldId id="265" r:id="rId14"/>
    <p:sldId id="266" r:id="rId15"/>
    <p:sldId id="267" r:id="rId16"/>
    <p:sldId id="268" r:id="rId17"/>
    <p:sldId id="269" r:id="rId18"/>
    <p:sldId id="274" r:id="rId19"/>
    <p:sldId id="275" r:id="rId20"/>
    <p:sldId id="276" r:id="rId21"/>
    <p:sldId id="277" r:id="rId22"/>
    <p:sldId id="270" r:id="rId23"/>
    <p:sldId id="271" r:id="rId24"/>
    <p:sldId id="272" r:id="rId25"/>
  </p:sldIdLst>
  <p:sldSz cx="14630400" cy="8229600"/>
  <p:notesSz cx="8229600" cy="14630400"/>
  <p:embeddedFontLst>
    <p:embeddedFont>
      <p:font typeface="Nunito Semi Bold" panose="020B0604020202020204" charset="0"/>
      <p:regular r:id="rId27"/>
    </p:embeddedFont>
    <p:embeddedFont>
      <p:font typeface="PT Sans" panose="020B0503020203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32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5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2"/>
        </a:solidFill>
        <a:effectLst/>
      </p:bgPr>
    </p:bg>
    <p:spTree>
      <p:nvGrpSpPr>
        <p:cNvPr id="1" name=""/>
        <p:cNvGrpSpPr/>
        <p:nvPr/>
      </p:nvGrpSpPr>
      <p:grpSpPr>
        <a:xfrm>
          <a:off x="0" y="0"/>
          <a:ext cx="0" cy="0"/>
          <a:chOff x="0" y="0"/>
          <a:chExt cx="0" cy="0"/>
        </a:xfrm>
      </p:grpSpPr>
      <p:sp>
        <p:nvSpPr>
          <p:cNvPr id="2" name="Text 0"/>
          <p:cNvSpPr/>
          <p:nvPr/>
        </p:nvSpPr>
        <p:spPr>
          <a:xfrm>
            <a:off x="837724" y="3806785"/>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3" name="Rectangle 2">
            <a:extLst>
              <a:ext uri="{FF2B5EF4-FFF2-40B4-BE49-F238E27FC236}">
                <a16:creationId xmlns:a16="http://schemas.microsoft.com/office/drawing/2014/main" id="{D9DE57DF-3725-5C8A-B2C4-E5AB115CE9A9}"/>
              </a:ext>
            </a:extLst>
          </p:cNvPr>
          <p:cNvSpPr/>
          <p:nvPr/>
        </p:nvSpPr>
        <p:spPr>
          <a:xfrm>
            <a:off x="12864662" y="7756634"/>
            <a:ext cx="1765738" cy="34684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4BC63CD4-5CA4-0CBF-8609-C7B800184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12" y="180398"/>
            <a:ext cx="1571767" cy="1547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E917AD-9F6E-9749-EB31-35EFC08B839F}"/>
              </a:ext>
            </a:extLst>
          </p:cNvPr>
          <p:cNvSpPr txBox="1"/>
          <p:nvPr/>
        </p:nvSpPr>
        <p:spPr>
          <a:xfrm>
            <a:off x="4416659" y="660195"/>
            <a:ext cx="6169890" cy="958660"/>
          </a:xfrm>
          <a:prstGeom prst="rect">
            <a:avLst/>
          </a:prstGeom>
          <a:noFill/>
        </p:spPr>
        <p:txBody>
          <a:bodyPr wrap="square">
            <a:spAutoFit/>
          </a:bodyPr>
          <a:lstStyle/>
          <a:p>
            <a:pPr marL="0" marR="0" algn="ctr">
              <a:lnSpc>
                <a:spcPct val="150000"/>
              </a:lnSpc>
              <a:spcBef>
                <a:spcPts val="0"/>
              </a:spcBef>
              <a:spcAft>
                <a:spcPts val="0"/>
              </a:spcAf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TRƯỜNG</a:t>
            </a:r>
            <a:r>
              <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KỸ THUẬT VÀ CÔNG NGHỆ</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pPr marL="0" marR="0" algn="ctr">
              <a:lnSpc>
                <a:spcPct val="150000"/>
              </a:lnSpc>
              <a:spcBef>
                <a:spcPts val="0"/>
              </a:spcBef>
              <a:spcAft>
                <a:spcPts val="0"/>
              </a:spcAft>
            </a:pPr>
            <a:r>
              <a:rPr lang="en-U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KHOA CÔNG NGHỆ THÔNG TIN</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AD922A20-540A-DC36-A465-7438A7779C58}"/>
              </a:ext>
            </a:extLst>
          </p:cNvPr>
          <p:cNvSpPr txBox="1"/>
          <p:nvPr/>
        </p:nvSpPr>
        <p:spPr>
          <a:xfrm>
            <a:off x="3039141" y="3400254"/>
            <a:ext cx="8924926" cy="1478418"/>
          </a:xfrm>
          <a:prstGeom prst="rect">
            <a:avLst/>
          </a:prstGeom>
          <a:noFill/>
        </p:spPr>
        <p:txBody>
          <a:bodyPr wrap="square" rtlCol="0">
            <a:spAutoFit/>
          </a:bodyPr>
          <a:lstStyle/>
          <a:p>
            <a:pPr algn="ctr">
              <a:lnSpc>
                <a:spcPct val="150000"/>
              </a:lnSpc>
            </a:pPr>
            <a:r>
              <a:rPr lang="en-US" sz="3200" b="1" dirty="0">
                <a:latin typeface="Arial" panose="020B0604020202020204" pitchFamily="34" charset="0"/>
                <a:cs typeface="Arial" panose="020B0604020202020204" pitchFamily="34" charset="0"/>
              </a:rPr>
              <a:t>XÂY DỰNG DIỄN ĐÀN TRỰC TUYẾN CHO SINH VIÊN TRƯỜNG ĐẠI HỌC TRÀ VINH</a:t>
            </a:r>
          </a:p>
        </p:txBody>
      </p:sp>
      <p:sp>
        <p:nvSpPr>
          <p:cNvPr id="8" name="TextBox 7">
            <a:extLst>
              <a:ext uri="{FF2B5EF4-FFF2-40B4-BE49-F238E27FC236}">
                <a16:creationId xmlns:a16="http://schemas.microsoft.com/office/drawing/2014/main" id="{8CD06A3C-4B5F-C8A9-CE4D-D1258F3FE88D}"/>
              </a:ext>
            </a:extLst>
          </p:cNvPr>
          <p:cNvSpPr txBox="1"/>
          <p:nvPr/>
        </p:nvSpPr>
        <p:spPr>
          <a:xfrm>
            <a:off x="1037531" y="5799450"/>
            <a:ext cx="4003221" cy="707886"/>
          </a:xfrm>
          <a:prstGeom prst="rect">
            <a:avLst/>
          </a:prstGeom>
          <a:noFill/>
        </p:spPr>
        <p:txBody>
          <a:bodyPr wrap="square" rtlCol="0">
            <a:spAutoFit/>
          </a:bodyPr>
          <a:lstStyle/>
          <a:p>
            <a:r>
              <a:rPr lang="en-US" sz="2000" i="1" dirty="0" err="1">
                <a:latin typeface="Arial" panose="020B0604020202020204" pitchFamily="34" charset="0"/>
                <a:cs typeface="Arial" panose="020B0604020202020204" pitchFamily="34" charset="0"/>
              </a:rPr>
              <a:t>Giảng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viên</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hướng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dẫn</a:t>
            </a:r>
            <a:r>
              <a:rPr lang="en-US" sz="2000" i="1" dirty="0">
                <a:latin typeface="Arial" panose="020B0604020202020204" pitchFamily="34" charset="0"/>
                <a:cs typeface="Arial" panose="020B0604020202020204" pitchFamily="34" charset="0"/>
              </a:rPr>
              <a:t>:</a:t>
            </a:r>
          </a:p>
          <a:p>
            <a:r>
              <a:rPr lang="en-US" sz="2000" b="1" dirty="0" err="1">
                <a:latin typeface="Arial" panose="020B0604020202020204" pitchFamily="34" charset="0"/>
                <a:cs typeface="Arial" panose="020B0604020202020204" pitchFamily="34" charset="0"/>
              </a:rPr>
              <a:t>Th.S</a:t>
            </a:r>
            <a:r>
              <a:rPr lang="en-US" sz="2000" b="1" dirty="0">
                <a:latin typeface="Arial" panose="020B0604020202020204" pitchFamily="34" charset="0"/>
                <a:cs typeface="Arial" panose="020B0604020202020204" pitchFamily="34" charset="0"/>
              </a:rPr>
              <a:t> Lê Minh </a:t>
            </a:r>
            <a:r>
              <a:rPr lang="en-US" sz="2000" b="1" dirty="0" err="1">
                <a:latin typeface="Arial" panose="020B0604020202020204" pitchFamily="34" charset="0"/>
                <a:cs typeface="Arial" panose="020B0604020202020204" pitchFamily="34" charset="0"/>
              </a:rPr>
              <a:t>Tự</a:t>
            </a:r>
            <a:endParaRPr lang="en-US"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F56EE32-F3B0-D6B6-940D-406E97AA2D4B}"/>
              </a:ext>
            </a:extLst>
          </p:cNvPr>
          <p:cNvSpPr txBox="1"/>
          <p:nvPr/>
        </p:nvSpPr>
        <p:spPr>
          <a:xfrm>
            <a:off x="9733707" y="5793623"/>
            <a:ext cx="4234541" cy="1015663"/>
          </a:xfrm>
          <a:prstGeom prst="rect">
            <a:avLst/>
          </a:prstGeom>
          <a:noFill/>
        </p:spPr>
        <p:txBody>
          <a:bodyPr wrap="square" rtlCol="0">
            <a:spAutoFit/>
          </a:bodyPr>
          <a:lstStyle/>
          <a:p>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a:t>
            </a:r>
          </a:p>
          <a:p>
            <a:r>
              <a:rPr lang="en-US" sz="2000" b="1" dirty="0">
                <a:latin typeface="Arial" panose="020B0604020202020204" pitchFamily="34" charset="0"/>
                <a:cs typeface="Arial" panose="020B0604020202020204" pitchFamily="34" charset="0"/>
              </a:rPr>
              <a:t>Phạm Đăng Khoa – 110121158</a:t>
            </a:r>
          </a:p>
          <a:p>
            <a:r>
              <a:rPr lang="en-US" sz="2000" b="1" dirty="0" err="1">
                <a:latin typeface="Arial" panose="020B0604020202020204" pitchFamily="34" charset="0"/>
                <a:cs typeface="Arial" panose="020B0604020202020204" pitchFamily="34" charset="0"/>
              </a:rPr>
              <a:t>Lớp</a:t>
            </a:r>
            <a:r>
              <a:rPr lang="en-US" sz="2000" b="1" dirty="0">
                <a:latin typeface="Arial" panose="020B0604020202020204" pitchFamily="34" charset="0"/>
                <a:cs typeface="Arial" panose="020B0604020202020204" pitchFamily="34" charset="0"/>
              </a:rPr>
              <a:t>: DA21TTC</a:t>
            </a:r>
          </a:p>
        </p:txBody>
      </p:sp>
      <p:sp>
        <p:nvSpPr>
          <p:cNvPr id="10" name="Title 1">
            <a:extLst>
              <a:ext uri="{FF2B5EF4-FFF2-40B4-BE49-F238E27FC236}">
                <a16:creationId xmlns:a16="http://schemas.microsoft.com/office/drawing/2014/main" id="{067FB5D4-2647-E003-BB75-DE6BE48359D4}"/>
              </a:ext>
            </a:extLst>
          </p:cNvPr>
          <p:cNvSpPr txBox="1">
            <a:spLocks/>
          </p:cNvSpPr>
          <p:nvPr/>
        </p:nvSpPr>
        <p:spPr>
          <a:xfrm>
            <a:off x="2243804" y="195023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latin typeface="Arial" panose="020B0604020202020204" pitchFamily="34" charset="0"/>
                <a:cs typeface="Arial" panose="020B0604020202020204" pitchFamily="34" charset="0"/>
              </a:rPr>
              <a:t>BÁO CÁO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KHÓA LUẬN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1001" y="512715"/>
            <a:ext cx="13238798" cy="278249"/>
          </a:xfrm>
          <a:prstGeom prst="rect">
            <a:avLst/>
          </a:prstGeom>
          <a:noFill/>
          <a:ln/>
        </p:spPr>
        <p:txBody>
          <a:bodyPr wrap="none" lIns="0" tIns="0" rIns="0" bIns="0" rtlCol="0" anchor="t"/>
          <a:lstStyle/>
          <a:p>
            <a:pPr marL="0" indent="0" algn="l">
              <a:lnSpc>
                <a:spcPts val="21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chức năng: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3775082" y="373117"/>
            <a:ext cx="9709690" cy="7488621"/>
          </a:xfrm>
          <a:prstGeom prst="rect">
            <a:avLst/>
          </a:prstGeom>
        </p:spPr>
      </p:pic>
      <p:sp>
        <p:nvSpPr>
          <p:cNvPr id="4" name="Text 1"/>
          <p:cNvSpPr/>
          <p:nvPr/>
        </p:nvSpPr>
        <p:spPr>
          <a:xfrm>
            <a:off x="695801" y="7474506"/>
            <a:ext cx="13238798" cy="278249"/>
          </a:xfrm>
          <a:prstGeom prst="rect">
            <a:avLst/>
          </a:prstGeom>
          <a:noFill/>
          <a:ln/>
        </p:spPr>
        <p:txBody>
          <a:bodyPr wrap="none" lIns="0" tIns="0" rIns="0" bIns="0" rtlCol="0" anchor="t"/>
          <a:lstStyle/>
          <a:p>
            <a:pPr marL="0" indent="0" algn="l">
              <a:lnSpc>
                <a:spcPts val="2150"/>
              </a:lnSpc>
              <a:buNone/>
            </a:pPr>
            <a:endParaRPr lang="en-US" sz="1350" dirty="0"/>
          </a:p>
        </p:txBody>
      </p:sp>
      <p:sp>
        <p:nvSpPr>
          <p:cNvPr id="5" name="Rectangle 4">
            <a:extLst>
              <a:ext uri="{FF2B5EF4-FFF2-40B4-BE49-F238E27FC236}">
                <a16:creationId xmlns:a16="http://schemas.microsoft.com/office/drawing/2014/main" id="{D2279BC0-F52F-52D5-E126-5513A61A907B}"/>
              </a:ext>
            </a:extLst>
          </p:cNvPr>
          <p:cNvSpPr/>
          <p:nvPr/>
        </p:nvSpPr>
        <p:spPr>
          <a:xfrm>
            <a:off x="12867799" y="7716885"/>
            <a:ext cx="1615456" cy="355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7125" y="736402"/>
            <a:ext cx="13016151" cy="322898"/>
          </a:xfrm>
          <a:prstGeom prst="rect">
            <a:avLst/>
          </a:prstGeom>
          <a:noFill/>
          <a:ln/>
        </p:spPr>
        <p:txBody>
          <a:bodyPr wrap="none" lIns="0" tIns="0" rIns="0" bIns="0" rtlCol="0" anchor="t"/>
          <a:lstStyle/>
          <a:p>
            <a:pPr marL="0" indent="0" algn="l">
              <a:lnSpc>
                <a:spcPts val="25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Tổng quát:</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1166648" y="557049"/>
            <a:ext cx="11855669" cy="7224578"/>
          </a:xfrm>
          <a:prstGeom prst="rect">
            <a:avLst/>
          </a:prstGeom>
        </p:spPr>
      </p:pic>
      <p:sp>
        <p:nvSpPr>
          <p:cNvPr id="4" name="Rectangle 3">
            <a:extLst>
              <a:ext uri="{FF2B5EF4-FFF2-40B4-BE49-F238E27FC236}">
                <a16:creationId xmlns:a16="http://schemas.microsoft.com/office/drawing/2014/main" id="{5DA2FBE3-3E65-8ECA-8F42-C539EEB4A8D2}"/>
              </a:ext>
            </a:extLst>
          </p:cNvPr>
          <p:cNvSpPr/>
          <p:nvPr/>
        </p:nvSpPr>
        <p:spPr>
          <a:xfrm>
            <a:off x="12864662" y="7781626"/>
            <a:ext cx="1629103" cy="322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7106" y="600670"/>
            <a:ext cx="13316188" cy="262890"/>
          </a:xfrm>
          <a:prstGeom prst="rect">
            <a:avLst/>
          </a:prstGeom>
          <a:noFill/>
          <a:ln/>
        </p:spPr>
        <p:txBody>
          <a:bodyPr wrap="none" lIns="0" tIns="0" rIns="0" bIns="0" rtlCol="0" anchor="t"/>
          <a:lstStyle/>
          <a:p>
            <a:pPr marL="0" indent="0" algn="l">
              <a:lnSpc>
                <a:spcPts val="20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Khách (người dùng chưa đăng nhập)</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4703921" y="1048345"/>
            <a:ext cx="5911527" cy="6939517"/>
          </a:xfrm>
          <a:prstGeom prst="rect">
            <a:avLst/>
          </a:prstGeom>
        </p:spPr>
      </p:pic>
      <p:sp>
        <p:nvSpPr>
          <p:cNvPr id="4" name="Rectangle 3">
            <a:extLst>
              <a:ext uri="{FF2B5EF4-FFF2-40B4-BE49-F238E27FC236}">
                <a16:creationId xmlns:a16="http://schemas.microsoft.com/office/drawing/2014/main" id="{53ABA279-D9B0-00B4-BB3E-3FB44B15C49B}"/>
              </a:ext>
            </a:extLst>
          </p:cNvPr>
          <p:cNvSpPr/>
          <p:nvPr/>
        </p:nvSpPr>
        <p:spPr>
          <a:xfrm>
            <a:off x="12833130" y="7724972"/>
            <a:ext cx="1660636" cy="367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0210" y="666869"/>
            <a:ext cx="13169979" cy="291941"/>
          </a:xfrm>
          <a:prstGeom prst="rect">
            <a:avLst/>
          </a:prstGeom>
          <a:noFill/>
          <a:ln/>
        </p:spPr>
        <p:txBody>
          <a:bodyPr wrap="none" lIns="0" tIns="0" rIns="0" bIns="0" rtlCol="0" anchor="t"/>
          <a:lstStyle/>
          <a:p>
            <a:pPr marL="0" indent="0" algn="l">
              <a:lnSpc>
                <a:spcPts val="23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Sinh viên (thành viên, người dùng)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606566" y="1164192"/>
            <a:ext cx="8828689" cy="6928773"/>
          </a:xfrm>
          <a:prstGeom prst="rect">
            <a:avLst/>
          </a:prstGeom>
        </p:spPr>
      </p:pic>
      <p:sp>
        <p:nvSpPr>
          <p:cNvPr id="4" name="Rectangle 3">
            <a:extLst>
              <a:ext uri="{FF2B5EF4-FFF2-40B4-BE49-F238E27FC236}">
                <a16:creationId xmlns:a16="http://schemas.microsoft.com/office/drawing/2014/main" id="{5BD6B079-3957-69FC-800E-322E6C9B75C2}"/>
              </a:ext>
            </a:extLst>
          </p:cNvPr>
          <p:cNvSpPr/>
          <p:nvPr/>
        </p:nvSpPr>
        <p:spPr>
          <a:xfrm>
            <a:off x="12917214" y="7788166"/>
            <a:ext cx="1587062" cy="291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3317" y="751165"/>
            <a:ext cx="12983766" cy="329327"/>
          </a:xfrm>
          <a:prstGeom prst="rect">
            <a:avLst/>
          </a:prstGeom>
          <a:noFill/>
          <a:ln/>
        </p:spPr>
        <p:txBody>
          <a:bodyPr wrap="none" lIns="0" tIns="0" rIns="0" bIns="0" rtlCol="0" anchor="t"/>
          <a:lstStyle/>
          <a:p>
            <a:pPr marL="0" indent="0" algn="l">
              <a:lnSpc>
                <a:spcPts val="25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Quản trị viên</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228193" y="1080492"/>
            <a:ext cx="9133489" cy="6823287"/>
          </a:xfrm>
          <a:prstGeom prst="rect">
            <a:avLst/>
          </a:prstGeom>
        </p:spPr>
      </p:pic>
      <p:sp>
        <p:nvSpPr>
          <p:cNvPr id="4" name="Rectangle 3">
            <a:extLst>
              <a:ext uri="{FF2B5EF4-FFF2-40B4-BE49-F238E27FC236}">
                <a16:creationId xmlns:a16="http://schemas.microsoft.com/office/drawing/2014/main" id="{73722243-E152-CFD8-1BA9-8C7F2DBBE6B1}"/>
              </a:ext>
            </a:extLst>
          </p:cNvPr>
          <p:cNvSpPr/>
          <p:nvPr/>
        </p:nvSpPr>
        <p:spPr>
          <a:xfrm>
            <a:off x="12854151" y="7788166"/>
            <a:ext cx="1629104" cy="329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7340" y="820698"/>
            <a:ext cx="3690342" cy="461367"/>
          </a:xfrm>
          <a:prstGeom prst="rect">
            <a:avLst/>
          </a:prstGeom>
          <a:noFill/>
          <a:ln/>
        </p:spPr>
        <p:txBody>
          <a:bodyPr wrap="none" lIns="0" tIns="0" rIns="0" bIns="0" rtlCol="0" anchor="t"/>
          <a:lstStyle/>
          <a:p>
            <a:pPr marL="0" indent="0" algn="l">
              <a:lnSpc>
                <a:spcPts val="36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4. Kết quả đạt được</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1058264" y="1407438"/>
            <a:ext cx="13375719" cy="250865"/>
          </a:xfrm>
          <a:prstGeom prst="rect">
            <a:avLst/>
          </a:prstGeom>
          <a:noFill/>
          <a:ln/>
        </p:spPr>
        <p:txBody>
          <a:bodyPr wrap="none" lIns="0" tIns="0" rIns="0" bIns="0" rtlCol="0" anchor="t"/>
          <a:lstStyle/>
          <a:p>
            <a:pPr marL="0" indent="0" algn="l">
              <a:lnSpc>
                <a:spcPts val="19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trang chủ và trang đăng bài:</a:t>
            </a:r>
            <a:endParaRPr lang="en-US" sz="240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60333" y="1783676"/>
            <a:ext cx="5926455" cy="2868466"/>
          </a:xfrm>
          <a:prstGeom prst="rect">
            <a:avLst/>
          </a:prstGeom>
        </p:spPr>
      </p:pic>
      <p:pic>
        <p:nvPicPr>
          <p:cNvPr id="5" name="Image 1" descr="preencoded.png"/>
          <p:cNvPicPr>
            <a:picLocks noChangeAspect="1"/>
          </p:cNvPicPr>
          <p:nvPr/>
        </p:nvPicPr>
        <p:blipFill>
          <a:blip r:embed="rId4"/>
          <a:stretch>
            <a:fillRect/>
          </a:stretch>
        </p:blipFill>
        <p:spPr>
          <a:xfrm>
            <a:off x="6686788" y="1783676"/>
            <a:ext cx="7308652" cy="2868466"/>
          </a:xfrm>
          <a:prstGeom prst="rect">
            <a:avLst/>
          </a:prstGeom>
        </p:spPr>
      </p:pic>
      <p:pic>
        <p:nvPicPr>
          <p:cNvPr id="6" name="Image 2" descr="preencoded.png"/>
          <p:cNvPicPr>
            <a:picLocks noChangeAspect="1"/>
          </p:cNvPicPr>
          <p:nvPr/>
        </p:nvPicPr>
        <p:blipFill>
          <a:blip r:embed="rId5"/>
          <a:stretch>
            <a:fillRect/>
          </a:stretch>
        </p:blipFill>
        <p:spPr>
          <a:xfrm>
            <a:off x="760333" y="5028379"/>
            <a:ext cx="5842635" cy="2380522"/>
          </a:xfrm>
          <a:prstGeom prst="rect">
            <a:avLst/>
          </a:prstGeom>
        </p:spPr>
      </p:pic>
      <p:pic>
        <p:nvPicPr>
          <p:cNvPr id="7" name="Image 3" descr="preencoded.png"/>
          <p:cNvPicPr>
            <a:picLocks noChangeAspect="1"/>
          </p:cNvPicPr>
          <p:nvPr/>
        </p:nvPicPr>
        <p:blipFill>
          <a:blip r:embed="rId6"/>
          <a:stretch>
            <a:fillRect/>
          </a:stretch>
        </p:blipFill>
        <p:spPr>
          <a:xfrm>
            <a:off x="6863254" y="5028379"/>
            <a:ext cx="7392591" cy="2675703"/>
          </a:xfrm>
          <a:prstGeom prst="rect">
            <a:avLst/>
          </a:prstGeom>
        </p:spPr>
      </p:pic>
      <p:sp>
        <p:nvSpPr>
          <p:cNvPr id="8" name="Text 2"/>
          <p:cNvSpPr/>
          <p:nvPr/>
        </p:nvSpPr>
        <p:spPr>
          <a:xfrm>
            <a:off x="760333" y="7859399"/>
            <a:ext cx="10002260" cy="250865"/>
          </a:xfrm>
          <a:prstGeom prst="rect">
            <a:avLst/>
          </a:prstGeom>
          <a:noFill/>
          <a:ln/>
        </p:spPr>
        <p:txBody>
          <a:bodyPr wrap="none" lIns="0" tIns="0" rIns="0" bIns="0" rtlCol="0" anchor="t"/>
          <a:lstStyle/>
          <a:p>
            <a:pPr marL="0" indent="0" algn="l">
              <a:lnSpc>
                <a:spcPts val="1950"/>
              </a:lnSpc>
              <a:buNone/>
            </a:pPr>
            <a:r>
              <a:rPr lang="en-US" dirty="0">
                <a:solidFill>
                  <a:srgbClr val="00002E"/>
                </a:solidFill>
                <a:latin typeface="Arial" panose="020B0604020202020204" pitchFamily="34" charset="0"/>
                <a:ea typeface="PT Sans" pitchFamily="34" charset="-122"/>
                <a:cs typeface="Arial" panose="020B0604020202020204" pitchFamily="34" charset="0"/>
              </a:rPr>
              <a:t>Hình ảnh giao diện trang chủ, trang đăng bài. Thiết kế hiện đại, dễ sử dụng, tập trung vào trải nghiệm người dùng</a:t>
            </a:r>
            <a:r>
              <a:rPr lang="en-US" dirty="0">
                <a:solidFill>
                  <a:srgbClr val="00002E"/>
                </a:solidFill>
                <a:latin typeface="PT Sans" pitchFamily="34" charset="0"/>
                <a:ea typeface="PT Sans" pitchFamily="34" charset="-122"/>
                <a:cs typeface="PT Sans" pitchFamily="34" charset="-120"/>
              </a:rPr>
              <a:t>.</a:t>
            </a:r>
            <a:endParaRPr lang="en-US" dirty="0"/>
          </a:p>
        </p:txBody>
      </p:sp>
      <p:sp>
        <p:nvSpPr>
          <p:cNvPr id="9" name="Rectangle 8">
            <a:extLst>
              <a:ext uri="{FF2B5EF4-FFF2-40B4-BE49-F238E27FC236}">
                <a16:creationId xmlns:a16="http://schemas.microsoft.com/office/drawing/2014/main" id="{ECDBE951-2D58-6279-0F54-7DCB0CE54487}"/>
              </a:ext>
            </a:extLst>
          </p:cNvPr>
          <p:cNvSpPr/>
          <p:nvPr/>
        </p:nvSpPr>
        <p:spPr>
          <a:xfrm>
            <a:off x="12885683" y="7796713"/>
            <a:ext cx="1639614" cy="313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29113"/>
          <a:stretch>
            <a:fillRect/>
          </a:stretch>
        </p:blipFill>
        <p:spPr>
          <a:xfrm>
            <a:off x="8828689" y="1857950"/>
            <a:ext cx="5612737" cy="5717626"/>
          </a:xfrm>
          <a:prstGeom prst="rect">
            <a:avLst/>
          </a:prstGeom>
        </p:spPr>
      </p:pic>
      <p:pic>
        <p:nvPicPr>
          <p:cNvPr id="3" name="Image 1" descr="preencoded.png"/>
          <p:cNvPicPr>
            <a:picLocks noChangeAspect="1"/>
          </p:cNvPicPr>
          <p:nvPr/>
        </p:nvPicPr>
        <p:blipFill>
          <a:blip r:embed="rId4"/>
          <a:stretch>
            <a:fillRect/>
          </a:stretch>
        </p:blipFill>
        <p:spPr>
          <a:xfrm>
            <a:off x="346841" y="161984"/>
            <a:ext cx="8481848" cy="4141515"/>
          </a:xfrm>
          <a:prstGeom prst="rect">
            <a:avLst/>
          </a:prstGeom>
        </p:spPr>
      </p:pic>
      <p:sp>
        <p:nvSpPr>
          <p:cNvPr id="4" name="Text 0"/>
          <p:cNvSpPr/>
          <p:nvPr/>
        </p:nvSpPr>
        <p:spPr>
          <a:xfrm>
            <a:off x="7578328" y="4850963"/>
            <a:ext cx="6221968"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417971" y="4716763"/>
            <a:ext cx="12954952" cy="335042"/>
          </a:xfrm>
          <a:prstGeom prst="rect">
            <a:avLst/>
          </a:prstGeom>
          <a:noFill/>
          <a:ln/>
        </p:spPr>
        <p:txBody>
          <a:bodyPr wrap="none" lIns="0" tIns="0" rIns="0" bIns="0" rtlCol="0" anchor="t"/>
          <a:lstStyle/>
          <a:p>
            <a:pPr marL="0" indent="0" algn="l">
              <a:lnSpc>
                <a:spcPts val="2600"/>
              </a:lnSpc>
              <a:buNone/>
            </a:pPr>
            <a:r>
              <a:rPr lang="en-US" dirty="0">
                <a:solidFill>
                  <a:srgbClr val="00002E"/>
                </a:solidFill>
                <a:latin typeface="Arial" panose="020B0604020202020204" pitchFamily="34" charset="0"/>
                <a:ea typeface="PT Sans" pitchFamily="34" charset="-122"/>
                <a:cs typeface="Arial" panose="020B0604020202020204" pitchFamily="34" charset="0"/>
              </a:rPr>
              <a:t>Giao diện trang chi tiết bài viết và trang trò chuyện trong diễn đàn. </a:t>
            </a:r>
          </a:p>
          <a:p>
            <a:pPr marL="0" indent="0" algn="l">
              <a:lnSpc>
                <a:spcPts val="2600"/>
              </a:lnSpc>
              <a:buNone/>
            </a:pPr>
            <a:r>
              <a:rPr lang="en-US" dirty="0" err="1">
                <a:solidFill>
                  <a:srgbClr val="00002E"/>
                </a:solidFill>
                <a:latin typeface="Arial" panose="020B0604020202020204" pitchFamily="34" charset="0"/>
                <a:ea typeface="PT Sans" pitchFamily="34" charset="-122"/>
                <a:cs typeface="Arial" panose="020B0604020202020204" pitchFamily="34" charset="0"/>
              </a:rPr>
              <a:t>Tạo</a:t>
            </a:r>
            <a:r>
              <a:rPr lang="en-US" dirty="0">
                <a:solidFill>
                  <a:srgbClr val="00002E"/>
                </a:solidFill>
                <a:latin typeface="Arial" panose="020B0604020202020204" pitchFamily="34" charset="0"/>
                <a:ea typeface="PT Sans" pitchFamily="34" charset="-122"/>
                <a:cs typeface="Arial" panose="020B0604020202020204" pitchFamily="34" charset="0"/>
              </a:rPr>
              <a:t> sự linh hoạt và tiện lợi cho các thành viên.</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B8E8A68-561A-13E1-4E23-8189FDF8F416}"/>
              </a:ext>
            </a:extLst>
          </p:cNvPr>
          <p:cNvSpPr/>
          <p:nvPr/>
        </p:nvSpPr>
        <p:spPr>
          <a:xfrm>
            <a:off x="12906703" y="7767145"/>
            <a:ext cx="1650125"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4" name="Text 0"/>
          <p:cNvSpPr/>
          <p:nvPr/>
        </p:nvSpPr>
        <p:spPr>
          <a:xfrm>
            <a:off x="418862" y="11964829"/>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8" name="Rectangle 7">
            <a:extLst>
              <a:ext uri="{FF2B5EF4-FFF2-40B4-BE49-F238E27FC236}">
                <a16:creationId xmlns:a16="http://schemas.microsoft.com/office/drawing/2014/main" id="{8FFF00A2-9815-E4D9-5814-D90543ACD1C0}"/>
              </a:ext>
            </a:extLst>
          </p:cNvPr>
          <p:cNvSpPr/>
          <p:nvPr/>
        </p:nvSpPr>
        <p:spPr>
          <a:xfrm>
            <a:off x="12906703" y="7725103"/>
            <a:ext cx="1608083" cy="399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9" name="TextBox 8">
            <a:extLst>
              <a:ext uri="{FF2B5EF4-FFF2-40B4-BE49-F238E27FC236}">
                <a16:creationId xmlns:a16="http://schemas.microsoft.com/office/drawing/2014/main" id="{94508602-025D-4401-CEDB-ED251814812A}"/>
              </a:ext>
            </a:extLst>
          </p:cNvPr>
          <p:cNvSpPr txBox="1"/>
          <p:nvPr/>
        </p:nvSpPr>
        <p:spPr>
          <a:xfrm>
            <a:off x="1396324" y="462455"/>
            <a:ext cx="4468448"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trị</a:t>
            </a:r>
            <a:endParaRPr lang="en-US" sz="26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6FD6263-45C5-CC8F-51D7-4E0A9EAD68FD}"/>
              </a:ext>
            </a:extLst>
          </p:cNvPr>
          <p:cNvPicPr>
            <a:picLocks noChangeAspect="1"/>
          </p:cNvPicPr>
          <p:nvPr/>
        </p:nvPicPr>
        <p:blipFill>
          <a:blip r:embed="rId3"/>
          <a:stretch>
            <a:fillRect/>
          </a:stretch>
        </p:blipFill>
        <p:spPr>
          <a:xfrm>
            <a:off x="1681655" y="1347126"/>
            <a:ext cx="11782097" cy="57263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55CCE3-616E-083D-F3C7-3FE518F362F2}"/>
              </a:ext>
            </a:extLst>
          </p:cNvPr>
          <p:cNvSpPr/>
          <p:nvPr/>
        </p:nvSpPr>
        <p:spPr>
          <a:xfrm>
            <a:off x="12854151" y="7767145"/>
            <a:ext cx="1671145" cy="367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4" name="TextBox 3">
            <a:extLst>
              <a:ext uri="{FF2B5EF4-FFF2-40B4-BE49-F238E27FC236}">
                <a16:creationId xmlns:a16="http://schemas.microsoft.com/office/drawing/2014/main" id="{5570B60E-1469-4561-B0C4-EECF884BA302}"/>
              </a:ext>
            </a:extLst>
          </p:cNvPr>
          <p:cNvSpPr txBox="1"/>
          <p:nvPr/>
        </p:nvSpPr>
        <p:spPr>
          <a:xfrm>
            <a:off x="1270200" y="966950"/>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Chủ</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đề</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767BAF7-9BE3-328B-B332-3EB374703637}"/>
              </a:ext>
            </a:extLst>
          </p:cNvPr>
          <p:cNvPicPr>
            <a:picLocks noChangeAspect="1"/>
          </p:cNvPicPr>
          <p:nvPr/>
        </p:nvPicPr>
        <p:blipFill>
          <a:blip r:embed="rId2"/>
          <a:stretch>
            <a:fillRect/>
          </a:stretch>
        </p:blipFill>
        <p:spPr>
          <a:xfrm>
            <a:off x="1692164" y="1686136"/>
            <a:ext cx="11540359" cy="5576514"/>
          </a:xfrm>
          <a:prstGeom prst="rect">
            <a:avLst/>
          </a:prstGeom>
        </p:spPr>
      </p:pic>
    </p:spTree>
    <p:extLst>
      <p:ext uri="{BB962C8B-B14F-4D97-AF65-F5344CB8AC3E}">
        <p14:creationId xmlns:p14="http://schemas.microsoft.com/office/powerpoint/2010/main" val="933816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652B00-6B7E-F4D5-F24E-267A68D8892B}"/>
              </a:ext>
            </a:extLst>
          </p:cNvPr>
          <p:cNvSpPr/>
          <p:nvPr/>
        </p:nvSpPr>
        <p:spPr>
          <a:xfrm>
            <a:off x="12906703" y="7777655"/>
            <a:ext cx="1618594" cy="33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4" name="TextBox 3">
            <a:extLst>
              <a:ext uri="{FF2B5EF4-FFF2-40B4-BE49-F238E27FC236}">
                <a16:creationId xmlns:a16="http://schemas.microsoft.com/office/drawing/2014/main" id="{4654F49C-17E2-2EAE-51C2-05038BE6210D}"/>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Bài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Viết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19B5C2-9960-765F-6E90-E8539C2EB859}"/>
              </a:ext>
            </a:extLst>
          </p:cNvPr>
          <p:cNvPicPr>
            <a:picLocks noChangeAspect="1"/>
          </p:cNvPicPr>
          <p:nvPr/>
        </p:nvPicPr>
        <p:blipFill>
          <a:blip r:embed="rId2"/>
          <a:stretch>
            <a:fillRect/>
          </a:stretch>
        </p:blipFill>
        <p:spPr>
          <a:xfrm>
            <a:off x="1671145" y="1515583"/>
            <a:ext cx="11456276" cy="6062376"/>
          </a:xfrm>
          <a:prstGeom prst="rect">
            <a:avLst/>
          </a:prstGeom>
        </p:spPr>
      </p:pic>
    </p:spTree>
    <p:extLst>
      <p:ext uri="{BB962C8B-B14F-4D97-AF65-F5344CB8AC3E}">
        <p14:creationId xmlns:p14="http://schemas.microsoft.com/office/powerpoint/2010/main" val="223784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63748"/>
            <a:ext cx="7717697" cy="1847731"/>
          </a:xfrm>
          <a:prstGeom prst="rect">
            <a:avLst/>
          </a:prstGeom>
          <a:noFill/>
          <a:ln/>
        </p:spPr>
        <p:txBody>
          <a:bodyPr wrap="square" lIns="0" tIns="0" rIns="0" bIns="0" rtlCol="0" anchor="t"/>
          <a:lstStyle/>
          <a:p>
            <a:pPr marL="0" indent="0" algn="l">
              <a:lnSpc>
                <a:spcPts val="4850"/>
              </a:lnSpc>
              <a:buNone/>
            </a:pPr>
            <a:r>
              <a:rPr lang="en-US" sz="4000" b="1" dirty="0">
                <a:solidFill>
                  <a:srgbClr val="00002E"/>
                </a:solidFill>
                <a:latin typeface="Nunito Semi Bold" pitchFamily="34" charset="0"/>
                <a:ea typeface="Nunito Semi Bold" pitchFamily="34" charset="-122"/>
                <a:cs typeface="Nunito Semi Bold" pitchFamily="34" charset="-120"/>
              </a:rPr>
              <a:t>Xây dựng diễn đàn trực tuyến cho sinh viên Trường Đại học Trà Vinh</a:t>
            </a:r>
            <a:endParaRPr lang="en-US" sz="4000" b="1" dirty="0"/>
          </a:p>
        </p:txBody>
      </p:sp>
      <p:sp>
        <p:nvSpPr>
          <p:cNvPr id="4" name="Text 1"/>
          <p:cNvSpPr/>
          <p:nvPr/>
        </p:nvSpPr>
        <p:spPr>
          <a:xfrm>
            <a:off x="837724" y="4114800"/>
            <a:ext cx="8043517" cy="3557752"/>
          </a:xfrm>
          <a:prstGeom prst="rect">
            <a:avLst/>
          </a:prstGeom>
          <a:noFill/>
          <a:ln/>
        </p:spPr>
        <p:txBody>
          <a:bodyPr wrap="square" lIns="0" tIns="0" rIns="0" bIns="0" rtlCol="0" anchor="t"/>
          <a:lstStyle/>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Chào</a:t>
            </a:r>
            <a:r>
              <a:rPr lang="en-US" sz="2600" dirty="0">
                <a:solidFill>
                  <a:srgbClr val="00002E"/>
                </a:solidFill>
                <a:latin typeface="Arial" panose="020B0604020202020204" pitchFamily="34" charset="0"/>
                <a:ea typeface="PT Sans" pitchFamily="34" charset="-122"/>
                <a:cs typeface="Arial" panose="020B0604020202020204" pitchFamily="34" charset="0"/>
              </a:rPr>
              <a:t> mừng đến với buổi trình bày về dự án xây dựng diễn đàn trực tuyến dành riêng cho sinh viên Trường Đại học Trà Vinh.</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Dự</a:t>
            </a:r>
            <a:r>
              <a:rPr lang="en-US" sz="2600" dirty="0">
                <a:solidFill>
                  <a:srgbClr val="00002E"/>
                </a:solidFill>
                <a:latin typeface="Arial" panose="020B0604020202020204" pitchFamily="34" charset="0"/>
                <a:ea typeface="PT Sans" pitchFamily="34" charset="-122"/>
                <a:cs typeface="Arial" panose="020B0604020202020204" pitchFamily="34" charset="0"/>
              </a:rPr>
              <a:t> án này hướng đến việc tạo ra một không gian trực tuyến hiệu quả, thân thiện, nơi sinh viên có thể trao đổi kiến thức, chia sẻ kinh nghiệm và kết nối với nhau.</a:t>
            </a:r>
            <a:endParaRPr lang="en-US" sz="2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0C64CB9-7CF0-BD4E-25F1-1F41602149E1}"/>
              </a:ext>
            </a:extLst>
          </p:cNvPr>
          <p:cNvSpPr/>
          <p:nvPr/>
        </p:nvSpPr>
        <p:spPr>
          <a:xfrm>
            <a:off x="13306097" y="7945820"/>
            <a:ext cx="1324303" cy="273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preencoded.png">
            <a:extLst>
              <a:ext uri="{FF2B5EF4-FFF2-40B4-BE49-F238E27FC236}">
                <a16:creationId xmlns:a16="http://schemas.microsoft.com/office/drawing/2014/main" id="{57DE7D11-F6B4-922D-C91E-0D3E59607D68}"/>
              </a:ext>
            </a:extLst>
          </p:cNvPr>
          <p:cNvPicPr>
            <a:picLocks noChangeAspect="1"/>
          </p:cNvPicPr>
          <p:nvPr/>
        </p:nvPicPr>
        <p:blipFill>
          <a:blip r:embed="rId2"/>
          <a:stretch>
            <a:fillRect/>
          </a:stretch>
        </p:blipFill>
        <p:spPr>
          <a:xfrm>
            <a:off x="1177044" y="1585915"/>
            <a:ext cx="12423458" cy="5714167"/>
          </a:xfrm>
          <a:prstGeom prst="rect">
            <a:avLst/>
          </a:prstGeom>
        </p:spPr>
      </p:pic>
      <p:sp>
        <p:nvSpPr>
          <p:cNvPr id="3" name="Rectangle 2">
            <a:extLst>
              <a:ext uri="{FF2B5EF4-FFF2-40B4-BE49-F238E27FC236}">
                <a16:creationId xmlns:a16="http://schemas.microsoft.com/office/drawing/2014/main" id="{778D1C1E-9952-D386-D068-331D7A78F6E9}"/>
              </a:ext>
            </a:extLst>
          </p:cNvPr>
          <p:cNvSpPr/>
          <p:nvPr/>
        </p:nvSpPr>
        <p:spPr>
          <a:xfrm>
            <a:off x="12875172" y="7767145"/>
            <a:ext cx="1639615" cy="378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4" name="TextBox 3">
            <a:extLst>
              <a:ext uri="{FF2B5EF4-FFF2-40B4-BE49-F238E27FC236}">
                <a16:creationId xmlns:a16="http://schemas.microsoft.com/office/drawing/2014/main" id="{0C01DCD8-E678-C99B-9357-EB8FA6A1BEFB}"/>
              </a:ext>
            </a:extLst>
          </p:cNvPr>
          <p:cNvSpPr txBox="1"/>
          <p:nvPr/>
        </p:nvSpPr>
        <p:spPr>
          <a:xfrm>
            <a:off x="1175607" y="922073"/>
            <a:ext cx="6139593"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Người </a:t>
            </a:r>
            <a:r>
              <a:rPr lang="en-US" sz="2600" b="1" dirty="0" err="1">
                <a:latin typeface="Arial" panose="020B0604020202020204" pitchFamily="34" charset="0"/>
                <a:cs typeface="Arial" panose="020B0604020202020204" pitchFamily="34" charset="0"/>
              </a:rPr>
              <a:t>Dùng</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212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E705FB-7E6D-AAB1-4136-936D4378A9F0}"/>
              </a:ext>
            </a:extLst>
          </p:cNvPr>
          <p:cNvSpPr/>
          <p:nvPr/>
        </p:nvSpPr>
        <p:spPr>
          <a:xfrm>
            <a:off x="12838386" y="7756634"/>
            <a:ext cx="1676400" cy="367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a:t>
            </a:r>
          </a:p>
        </p:txBody>
      </p:sp>
      <p:sp>
        <p:nvSpPr>
          <p:cNvPr id="4" name="TextBox 3">
            <a:extLst>
              <a:ext uri="{FF2B5EF4-FFF2-40B4-BE49-F238E27FC236}">
                <a16:creationId xmlns:a16="http://schemas.microsoft.com/office/drawing/2014/main" id="{BFDF96BD-BB54-8955-9136-DD64FC5D2F7A}"/>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ChatBot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660E955-9E61-919C-5640-E9C94DD7B2B3}"/>
              </a:ext>
            </a:extLst>
          </p:cNvPr>
          <p:cNvPicPr>
            <a:picLocks noChangeAspect="1"/>
          </p:cNvPicPr>
          <p:nvPr/>
        </p:nvPicPr>
        <p:blipFill>
          <a:blip r:embed="rId2"/>
          <a:stretch>
            <a:fillRect/>
          </a:stretch>
        </p:blipFill>
        <p:spPr>
          <a:xfrm>
            <a:off x="1553979" y="1651522"/>
            <a:ext cx="12561414" cy="5558576"/>
          </a:xfrm>
          <a:prstGeom prst="rect">
            <a:avLst/>
          </a:prstGeom>
        </p:spPr>
      </p:pic>
    </p:spTree>
    <p:extLst>
      <p:ext uri="{BB962C8B-B14F-4D97-AF65-F5344CB8AC3E}">
        <p14:creationId xmlns:p14="http://schemas.microsoft.com/office/powerpoint/2010/main" val="342355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3848" y="1102329"/>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963848" y="1979776"/>
            <a:ext cx="2464118"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Kết quả kiểm thử</a:t>
            </a:r>
            <a:endParaRPr lang="en-US" sz="2600" dirty="0">
              <a:latin typeface="Arial" panose="020B0604020202020204" pitchFamily="34" charset="0"/>
              <a:cs typeface="Arial" panose="020B0604020202020204" pitchFamily="34" charset="0"/>
            </a:endParaRPr>
          </a:p>
        </p:txBody>
      </p:sp>
      <p:sp>
        <p:nvSpPr>
          <p:cNvPr id="4" name="Text 2"/>
          <p:cNvSpPr/>
          <p:nvPr/>
        </p:nvSpPr>
        <p:spPr>
          <a:xfrm>
            <a:off x="963848" y="2763797"/>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err="1">
                <a:solidFill>
                  <a:srgbClr val="00002E"/>
                </a:solidFill>
                <a:latin typeface="Arial" panose="020B0604020202020204" pitchFamily="34" charset="0"/>
                <a:ea typeface="PT Sans" pitchFamily="34" charset="-122"/>
                <a:cs typeface="Arial" panose="020B0604020202020204" pitchFamily="34" charset="0"/>
              </a:rPr>
              <a:t>Hệ</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thống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động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ổn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định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yêu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chức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năng</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 3"/>
          <p:cNvSpPr/>
          <p:nvPr/>
        </p:nvSpPr>
        <p:spPr>
          <a:xfrm>
            <a:off x="963848" y="3333349"/>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Tốc độ tải trang nhanh, trải nghiệm người dùng tốt.</a:t>
            </a:r>
            <a:endParaRPr lang="en-US" sz="2400" dirty="0">
              <a:latin typeface="Arial" panose="020B0604020202020204" pitchFamily="34" charset="0"/>
              <a:cs typeface="Arial" panose="020B0604020202020204" pitchFamily="34" charset="0"/>
            </a:endParaRPr>
          </a:p>
        </p:txBody>
      </p:sp>
      <p:sp>
        <p:nvSpPr>
          <p:cNvPr id="6" name="Text 4"/>
          <p:cNvSpPr/>
          <p:nvPr/>
        </p:nvSpPr>
        <p:spPr>
          <a:xfrm>
            <a:off x="963848" y="393215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Đảm bảo an toàn thông tin, bảo mật tài khoản.</a:t>
            </a:r>
            <a:endParaRPr lang="en-US" sz="2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0A4E667-A26E-1249-8E77-BFA806ECF564}"/>
              </a:ext>
            </a:extLst>
          </p:cNvPr>
          <p:cNvSpPr/>
          <p:nvPr/>
        </p:nvSpPr>
        <p:spPr>
          <a:xfrm>
            <a:off x="12909806" y="7756634"/>
            <a:ext cx="161549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5324" y="1136333"/>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5. Hướng phát triển</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4495324" y="2066330"/>
            <a:ext cx="1047274" cy="1256705"/>
          </a:xfrm>
          <a:prstGeom prst="rect">
            <a:avLst/>
          </a:prstGeom>
        </p:spPr>
      </p:pic>
      <p:sp>
        <p:nvSpPr>
          <p:cNvPr id="5" name="Text 1"/>
          <p:cNvSpPr/>
          <p:nvPr/>
        </p:nvSpPr>
        <p:spPr>
          <a:xfrm>
            <a:off x="5752028" y="2275761"/>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Livestream</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5752028" y="270938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Tích hợp chức năng livestream cho các buổi hội thảo, chia sẻ kinh nghiệm.</a:t>
            </a:r>
            <a:endParaRPr lang="en-US" sz="2000"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4495324" y="3323034"/>
            <a:ext cx="1047274" cy="1256705"/>
          </a:xfrm>
          <a:prstGeom prst="rect">
            <a:avLst/>
          </a:prstGeom>
        </p:spPr>
      </p:pic>
      <p:sp>
        <p:nvSpPr>
          <p:cNvPr id="8" name="Text 3"/>
          <p:cNvSpPr/>
          <p:nvPr/>
        </p:nvSpPr>
        <p:spPr>
          <a:xfrm>
            <a:off x="5752028" y="353246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Mobile App</a:t>
            </a:r>
            <a:endParaRPr lang="en-US" sz="2400" dirty="0">
              <a:latin typeface="Arial" panose="020B0604020202020204" pitchFamily="34" charset="0"/>
              <a:cs typeface="Arial" panose="020B0604020202020204" pitchFamily="34" charset="0"/>
            </a:endParaRPr>
          </a:p>
        </p:txBody>
      </p:sp>
      <p:sp>
        <p:nvSpPr>
          <p:cNvPr id="9" name="Text 4"/>
          <p:cNvSpPr/>
          <p:nvPr/>
        </p:nvSpPr>
        <p:spPr>
          <a:xfrm>
            <a:off x="5752028" y="3966091"/>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Phát triển ứng dụng di động, tăng tính tiện lợi cho người dùng.</a:t>
            </a:r>
            <a:endParaRPr lang="en-US" sz="2000" dirty="0">
              <a:latin typeface="Arial" panose="020B0604020202020204" pitchFamily="34" charset="0"/>
              <a:cs typeface="Arial" panose="020B0604020202020204" pitchFamily="34" charset="0"/>
            </a:endParaRPr>
          </a:p>
        </p:txBody>
      </p:sp>
      <p:pic>
        <p:nvPicPr>
          <p:cNvPr id="10" name="Image 3" descr="preencoded.png"/>
          <p:cNvPicPr>
            <a:picLocks noChangeAspect="1"/>
          </p:cNvPicPr>
          <p:nvPr/>
        </p:nvPicPr>
        <p:blipFill>
          <a:blip r:embed="rId6"/>
          <a:stretch>
            <a:fillRect/>
          </a:stretch>
        </p:blipFill>
        <p:spPr>
          <a:xfrm>
            <a:off x="4495324" y="4579739"/>
            <a:ext cx="1047274" cy="1256705"/>
          </a:xfrm>
          <a:prstGeom prst="rect">
            <a:avLst/>
          </a:prstGeom>
        </p:spPr>
      </p:pic>
      <p:sp>
        <p:nvSpPr>
          <p:cNvPr id="11" name="Text 5"/>
          <p:cNvSpPr/>
          <p:nvPr/>
        </p:nvSpPr>
        <p:spPr>
          <a:xfrm>
            <a:off x="5752028" y="4789170"/>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AI Chatbot</a:t>
            </a:r>
            <a:endParaRPr lang="en-US" sz="2400" dirty="0">
              <a:latin typeface="Arial" panose="020B0604020202020204" pitchFamily="34" charset="0"/>
              <a:cs typeface="Arial" panose="020B0604020202020204" pitchFamily="34" charset="0"/>
            </a:endParaRPr>
          </a:p>
        </p:txBody>
      </p:sp>
      <p:sp>
        <p:nvSpPr>
          <p:cNvPr id="12" name="Text 6"/>
          <p:cNvSpPr/>
          <p:nvPr/>
        </p:nvSpPr>
        <p:spPr>
          <a:xfrm>
            <a:off x="5752028" y="522279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Cải tiến chatbot thông minh hơn với AI học máy, hỗ trợ đa dạng câu hỏi.</a:t>
            </a:r>
            <a:endParaRPr lang="en-US" sz="2000" dirty="0">
              <a:latin typeface="Arial" panose="020B0604020202020204" pitchFamily="34" charset="0"/>
              <a:cs typeface="Arial" panose="020B0604020202020204" pitchFamily="34" charset="0"/>
            </a:endParaRPr>
          </a:p>
        </p:txBody>
      </p:sp>
      <p:pic>
        <p:nvPicPr>
          <p:cNvPr id="13" name="Image 4" descr="preencoded.png"/>
          <p:cNvPicPr>
            <a:picLocks noChangeAspect="1"/>
          </p:cNvPicPr>
          <p:nvPr/>
        </p:nvPicPr>
        <p:blipFill>
          <a:blip r:embed="rId7"/>
          <a:stretch>
            <a:fillRect/>
          </a:stretch>
        </p:blipFill>
        <p:spPr>
          <a:xfrm>
            <a:off x="4495324" y="5836444"/>
            <a:ext cx="1047274" cy="1256705"/>
          </a:xfrm>
          <a:prstGeom prst="rect">
            <a:avLst/>
          </a:prstGeom>
        </p:spPr>
      </p:pic>
      <p:sp>
        <p:nvSpPr>
          <p:cNvPr id="14" name="Text 7"/>
          <p:cNvSpPr/>
          <p:nvPr/>
        </p:nvSpPr>
        <p:spPr>
          <a:xfrm>
            <a:off x="5752028" y="604587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Liên kết hệ thống</a:t>
            </a:r>
            <a:endParaRPr lang="en-US" sz="2400" dirty="0">
              <a:latin typeface="Arial" panose="020B0604020202020204" pitchFamily="34" charset="0"/>
              <a:cs typeface="Arial" panose="020B0604020202020204" pitchFamily="34" charset="0"/>
            </a:endParaRPr>
          </a:p>
        </p:txBody>
      </p:sp>
      <p:sp>
        <p:nvSpPr>
          <p:cNvPr id="15" name="Text 8"/>
          <p:cNvSpPr/>
          <p:nvPr/>
        </p:nvSpPr>
        <p:spPr>
          <a:xfrm>
            <a:off x="5752028" y="6479500"/>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Kết nối với LMS hoặc cổng thông tin sinh viên, tạo hệ sinh thái học tập toàn diện.</a:t>
            </a:r>
            <a:endParaRPr lang="en-US" sz="2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15C3AD7-5C1F-307A-5971-79C964AB8BD4}"/>
              </a:ext>
            </a:extLst>
          </p:cNvPr>
          <p:cNvSpPr/>
          <p:nvPr/>
        </p:nvSpPr>
        <p:spPr>
          <a:xfrm>
            <a:off x="12896193" y="7808487"/>
            <a:ext cx="1679503"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307378"/>
            <a:ext cx="4935260"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 và lời cảm ơn</a:t>
            </a:r>
            <a:endParaRPr lang="en-US" sz="3850" dirty="0">
              <a:latin typeface="Arial" panose="020B0604020202020204" pitchFamily="34" charset="0"/>
              <a:cs typeface="Arial" panose="020B0604020202020204" pitchFamily="34" charset="0"/>
            </a:endParaRPr>
          </a:p>
        </p:txBody>
      </p:sp>
      <p:sp>
        <p:nvSpPr>
          <p:cNvPr id="4" name="Text 1"/>
          <p:cNvSpPr/>
          <p:nvPr/>
        </p:nvSpPr>
        <p:spPr>
          <a:xfrm>
            <a:off x="501393" y="4087522"/>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trực tuyến là giải pháp hiệu quả để tăng cường kết nối và hỗ trợ học tập cho sinh viên TVU.</a:t>
            </a:r>
            <a:endParaRPr lang="en-US" sz="2400" dirty="0">
              <a:latin typeface="Arial" panose="020B0604020202020204" pitchFamily="34" charset="0"/>
              <a:cs typeface="Arial" panose="020B0604020202020204" pitchFamily="34" charset="0"/>
            </a:endParaRPr>
          </a:p>
        </p:txBody>
      </p:sp>
      <p:sp>
        <p:nvSpPr>
          <p:cNvPr id="5" name="Text 2"/>
          <p:cNvSpPr/>
          <p:nvPr/>
        </p:nvSpPr>
        <p:spPr>
          <a:xfrm>
            <a:off x="501393" y="467285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Dự án đã đạt được những kết quả khả quan, nhận được phản hồi tích cực từ người dùng.</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501393" y="527978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Tiếp tục phát triển và mở rộng các chức năng để đáp ứng nhu cầu ngày càng cao của sinh viên.</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837724" y="6062988"/>
            <a:ext cx="12954952"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Xin chân thành cảm ơn quý thầy cô, các bạn sinh viên đã lắng nghe. Mọi ý kiến đóng góp đều được trân trọng.</a:t>
            </a:r>
            <a:endParaRPr lang="en-US"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E678D7A-A302-0D6E-3E27-EC12A49B82DE}"/>
              </a:ext>
            </a:extLst>
          </p:cNvPr>
          <p:cNvSpPr/>
          <p:nvPr/>
        </p:nvSpPr>
        <p:spPr>
          <a:xfrm>
            <a:off x="12843641" y="7788166"/>
            <a:ext cx="1639614"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595610"/>
            <a:ext cx="9930051"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Tổng quan dự án: Tóm tắt nội dung trình bày</a:t>
            </a:r>
            <a:endParaRPr lang="en-US" sz="3850" dirty="0">
              <a:latin typeface="Arial" panose="020B0604020202020204" pitchFamily="34" charset="0"/>
              <a:cs typeface="Arial" panose="020B0604020202020204" pitchFamily="34" charset="0"/>
            </a:endParaRPr>
          </a:p>
        </p:txBody>
      </p:sp>
      <p:sp>
        <p:nvSpPr>
          <p:cNvPr id="3" name="Shape 1"/>
          <p:cNvSpPr/>
          <p:nvPr/>
        </p:nvSpPr>
        <p:spPr>
          <a:xfrm>
            <a:off x="837724" y="1692950"/>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4" name="Text 2"/>
          <p:cNvSpPr/>
          <p:nvPr/>
        </p:nvSpPr>
        <p:spPr>
          <a:xfrm>
            <a:off x="925532" y="174378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1</a:t>
            </a:r>
            <a:endParaRPr lang="en-US" sz="2300" dirty="0"/>
          </a:p>
        </p:txBody>
      </p:sp>
      <p:sp>
        <p:nvSpPr>
          <p:cNvPr id="5" name="Text 3"/>
          <p:cNvSpPr/>
          <p:nvPr/>
        </p:nvSpPr>
        <p:spPr>
          <a:xfrm>
            <a:off x="1518404" y="176486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Lý do chọn đề tài</a:t>
            </a:r>
            <a:endParaRPr lang="en-US" sz="3000" dirty="0">
              <a:latin typeface="Arial" panose="020B0604020202020204" pitchFamily="34" charset="0"/>
              <a:cs typeface="Arial" panose="020B0604020202020204" pitchFamily="34" charset="0"/>
            </a:endParaRPr>
          </a:p>
        </p:txBody>
      </p:sp>
      <p:sp>
        <p:nvSpPr>
          <p:cNvPr id="6" name="Text 4"/>
          <p:cNvSpPr/>
          <p:nvPr/>
        </p:nvSpPr>
        <p:spPr>
          <a:xfrm>
            <a:off x="1518404" y="2198489"/>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Nhu cầu cấp thiết về một nền tảng trao đổi thông tin hiệu quả, thân thiện cho sinh viên TVU.</a:t>
            </a:r>
            <a:endParaRPr lang="en-US" sz="2400" dirty="0">
              <a:latin typeface="Arial" panose="020B0604020202020204" pitchFamily="34" charset="0"/>
              <a:cs typeface="Arial" panose="020B0604020202020204" pitchFamily="34" charset="0"/>
            </a:endParaRPr>
          </a:p>
        </p:txBody>
      </p:sp>
      <p:sp>
        <p:nvSpPr>
          <p:cNvPr id="7" name="Shape 5"/>
          <p:cNvSpPr/>
          <p:nvPr/>
        </p:nvSpPr>
        <p:spPr>
          <a:xfrm>
            <a:off x="837724" y="2952393"/>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8" name="Text 6"/>
          <p:cNvSpPr/>
          <p:nvPr/>
        </p:nvSpPr>
        <p:spPr>
          <a:xfrm>
            <a:off x="925532" y="3003233"/>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2</a:t>
            </a:r>
            <a:endParaRPr lang="en-US" sz="2300" dirty="0"/>
          </a:p>
        </p:txBody>
      </p:sp>
      <p:sp>
        <p:nvSpPr>
          <p:cNvPr id="9" name="Text 7"/>
          <p:cNvSpPr/>
          <p:nvPr/>
        </p:nvSpPr>
        <p:spPr>
          <a:xfrm>
            <a:off x="1518404" y="3024307"/>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Công nghệ sử dụng</a:t>
            </a:r>
            <a:endParaRPr lang="en-US" sz="3000" dirty="0"/>
          </a:p>
        </p:txBody>
      </p:sp>
      <p:sp>
        <p:nvSpPr>
          <p:cNvPr id="10" name="Text 8"/>
          <p:cNvSpPr/>
          <p:nvPr/>
        </p:nvSpPr>
        <p:spPr>
          <a:xfrm>
            <a:off x="1518404" y="3457932"/>
            <a:ext cx="12274272" cy="335042"/>
          </a:xfrm>
          <a:prstGeom prst="rect">
            <a:avLst/>
          </a:prstGeom>
          <a:noFill/>
          <a:ln/>
        </p:spPr>
        <p:txBody>
          <a:bodyPr wrap="none" lIns="0" tIns="0" rIns="0" bIns="0" rtlCol="0" anchor="t"/>
          <a:lstStyle/>
          <a:p>
            <a:pPr marL="0" indent="0" algn="l">
              <a:lnSpc>
                <a:spcPts val="2600"/>
              </a:lnSpc>
              <a:buNone/>
            </a:pPr>
            <a:r>
              <a:rPr lang="en-US" sz="2600" dirty="0">
                <a:solidFill>
                  <a:srgbClr val="00002E"/>
                </a:solidFill>
                <a:latin typeface="Arial" panose="020B0604020202020204" pitchFamily="34" charset="0"/>
                <a:ea typeface="PT Sans" pitchFamily="34" charset="-122"/>
                <a:cs typeface="Arial" panose="020B0604020202020204" pitchFamily="34" charset="0"/>
              </a:rPr>
              <a:t>Các </a:t>
            </a:r>
            <a:r>
              <a:rPr lang="en-US" sz="2400" dirty="0">
                <a:solidFill>
                  <a:srgbClr val="00002E"/>
                </a:solidFill>
                <a:latin typeface="Arial" panose="020B0604020202020204" pitchFamily="34" charset="0"/>
                <a:ea typeface="PT Sans" pitchFamily="34" charset="-122"/>
                <a:cs typeface="Arial" panose="020B0604020202020204" pitchFamily="34" charset="0"/>
              </a:rPr>
              <a:t>công</a:t>
            </a:r>
            <a:r>
              <a:rPr lang="en-US" sz="2600" dirty="0">
                <a:solidFill>
                  <a:srgbClr val="00002E"/>
                </a:solidFill>
                <a:latin typeface="Arial" panose="020B0604020202020204" pitchFamily="34" charset="0"/>
                <a:ea typeface="PT Sans" pitchFamily="34" charset="-122"/>
                <a:cs typeface="Arial" panose="020B0604020202020204" pitchFamily="34" charset="0"/>
              </a:rPr>
              <a:t> nghệ tiên tiến, phù hợp với yêu cầu dự án, đảm bảo tính ổn định và bảo mật.</a:t>
            </a:r>
            <a:endParaRPr lang="en-US" sz="2600" dirty="0">
              <a:latin typeface="Arial" panose="020B0604020202020204" pitchFamily="34" charset="0"/>
              <a:cs typeface="Arial" panose="020B0604020202020204" pitchFamily="34" charset="0"/>
            </a:endParaRPr>
          </a:p>
        </p:txBody>
      </p:sp>
      <p:sp>
        <p:nvSpPr>
          <p:cNvPr id="11" name="Shape 9"/>
          <p:cNvSpPr/>
          <p:nvPr/>
        </p:nvSpPr>
        <p:spPr>
          <a:xfrm>
            <a:off x="837724" y="4211836"/>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sp>
        <p:nvSpPr>
          <p:cNvPr id="12" name="Text 10"/>
          <p:cNvSpPr/>
          <p:nvPr/>
        </p:nvSpPr>
        <p:spPr>
          <a:xfrm>
            <a:off x="925532" y="4262676"/>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3</a:t>
            </a:r>
            <a:endParaRPr lang="en-US" sz="2300" dirty="0"/>
          </a:p>
        </p:txBody>
      </p:sp>
      <p:sp>
        <p:nvSpPr>
          <p:cNvPr id="13" name="Text 11"/>
          <p:cNvSpPr/>
          <p:nvPr/>
        </p:nvSpPr>
        <p:spPr>
          <a:xfrm>
            <a:off x="1518404" y="4283750"/>
            <a:ext cx="2464118" cy="308015"/>
          </a:xfrm>
          <a:prstGeom prst="rect">
            <a:avLst/>
          </a:prstGeom>
          <a:noFill/>
          <a:ln/>
        </p:spPr>
        <p:txBody>
          <a:bodyPr wrap="none" lIns="0" tIns="0" rIns="0" bIns="0" rtlCol="0" anchor="t"/>
          <a:lstStyle/>
          <a:p>
            <a:pPr marL="0" indent="0" algn="l">
              <a:lnSpc>
                <a:spcPts val="2400"/>
              </a:lnSpc>
              <a:buNone/>
            </a:pP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Thiết</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kế</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hệ</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thống</a:t>
            </a:r>
            <a:endParaRPr lang="en-US" sz="3000" dirty="0">
              <a:latin typeface="Arial" panose="020B0604020202020204" pitchFamily="34" charset="0"/>
              <a:cs typeface="Arial" panose="020B0604020202020204" pitchFamily="34" charset="0"/>
            </a:endParaRPr>
          </a:p>
        </p:txBody>
      </p:sp>
      <p:sp>
        <p:nvSpPr>
          <p:cNvPr id="14" name="Text 12"/>
          <p:cNvSpPr/>
          <p:nvPr/>
        </p:nvSpPr>
        <p:spPr>
          <a:xfrm>
            <a:off x="1518404" y="4717375"/>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Cấu trúc hệ thống được thiết kế tối ưu, đáp ứng nhu cầu người dùng và dễ dàng mở rộng.</a:t>
            </a:r>
            <a:endParaRPr lang="en-US" sz="2400" dirty="0">
              <a:latin typeface="Arial" panose="020B0604020202020204" pitchFamily="34" charset="0"/>
              <a:cs typeface="Arial" panose="020B0604020202020204" pitchFamily="34" charset="0"/>
            </a:endParaRPr>
          </a:p>
        </p:txBody>
      </p:sp>
      <p:sp>
        <p:nvSpPr>
          <p:cNvPr id="15" name="Shape 13"/>
          <p:cNvSpPr/>
          <p:nvPr/>
        </p:nvSpPr>
        <p:spPr>
          <a:xfrm>
            <a:off x="837724" y="5471279"/>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16" name="Text 14"/>
          <p:cNvSpPr/>
          <p:nvPr/>
        </p:nvSpPr>
        <p:spPr>
          <a:xfrm>
            <a:off x="925532" y="552211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4</a:t>
            </a:r>
            <a:endParaRPr lang="en-US" sz="2300" dirty="0"/>
          </a:p>
        </p:txBody>
      </p:sp>
      <p:sp>
        <p:nvSpPr>
          <p:cNvPr id="17" name="Text 15"/>
          <p:cNvSpPr/>
          <p:nvPr/>
        </p:nvSpPr>
        <p:spPr>
          <a:xfrm>
            <a:off x="1518404" y="554319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Kết quả đạt được</a:t>
            </a:r>
            <a:endParaRPr lang="en-US" sz="3000" dirty="0"/>
          </a:p>
        </p:txBody>
      </p:sp>
      <p:sp>
        <p:nvSpPr>
          <p:cNvPr id="18" name="Text 16"/>
          <p:cNvSpPr/>
          <p:nvPr/>
        </p:nvSpPr>
        <p:spPr>
          <a:xfrm>
            <a:off x="1518404" y="5976818"/>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hoạt động ổn định, thu hút đông đảo sinh viên tham gia và nhận được phản hồi tích cực.</a:t>
            </a:r>
            <a:endParaRPr lang="en-US" sz="2400" dirty="0">
              <a:latin typeface="Arial" panose="020B0604020202020204" pitchFamily="34" charset="0"/>
              <a:cs typeface="Arial" panose="020B0604020202020204" pitchFamily="34" charset="0"/>
            </a:endParaRPr>
          </a:p>
        </p:txBody>
      </p:sp>
      <p:sp>
        <p:nvSpPr>
          <p:cNvPr id="19" name="Shape 17"/>
          <p:cNvSpPr/>
          <p:nvPr/>
        </p:nvSpPr>
        <p:spPr>
          <a:xfrm>
            <a:off x="837724" y="6730722"/>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20" name="Text 18"/>
          <p:cNvSpPr/>
          <p:nvPr/>
        </p:nvSpPr>
        <p:spPr>
          <a:xfrm>
            <a:off x="925532" y="678156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5</a:t>
            </a:r>
            <a:endParaRPr lang="en-US" sz="2300" dirty="0"/>
          </a:p>
        </p:txBody>
      </p:sp>
      <p:sp>
        <p:nvSpPr>
          <p:cNvPr id="21" name="Text 19"/>
          <p:cNvSpPr/>
          <p:nvPr/>
        </p:nvSpPr>
        <p:spPr>
          <a:xfrm>
            <a:off x="1518404" y="6802636"/>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Hướng phát triển</a:t>
            </a:r>
            <a:endParaRPr lang="en-US" sz="3000" dirty="0">
              <a:latin typeface="Arial" panose="020B0604020202020204" pitchFamily="34" charset="0"/>
              <a:cs typeface="Arial" panose="020B0604020202020204" pitchFamily="34" charset="0"/>
            </a:endParaRPr>
          </a:p>
        </p:txBody>
      </p:sp>
      <p:sp>
        <p:nvSpPr>
          <p:cNvPr id="22" name="Text 20"/>
          <p:cNvSpPr/>
          <p:nvPr/>
        </p:nvSpPr>
        <p:spPr>
          <a:xfrm>
            <a:off x="1518404" y="7236262"/>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Mở rộng tính năng, nâng cấp hệ thống và tăng cường kết nối với cộng đồng sinh viên.</a:t>
            </a:r>
            <a:endParaRPr lang="en-US" sz="24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9E27924-AF66-CEEF-B8E4-4B5E0FAB2735}"/>
              </a:ext>
            </a:extLst>
          </p:cNvPr>
          <p:cNvSpPr/>
          <p:nvPr/>
        </p:nvSpPr>
        <p:spPr>
          <a:xfrm>
            <a:off x="12780579" y="7798676"/>
            <a:ext cx="184982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029605"/>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1.Lý do chọn đề tài</a:t>
            </a:r>
            <a:endParaRPr lang="en-US" sz="3850" dirty="0">
              <a:latin typeface="Arial" panose="020B0604020202020204" pitchFamily="34" charset="0"/>
              <a:cs typeface="Arial" panose="020B0604020202020204" pitchFamily="34" charset="0"/>
            </a:endParaRPr>
          </a:p>
        </p:txBody>
      </p:sp>
      <p:sp>
        <p:nvSpPr>
          <p:cNvPr id="4" name="Shape 1"/>
          <p:cNvSpPr/>
          <p:nvPr/>
        </p:nvSpPr>
        <p:spPr>
          <a:xfrm>
            <a:off x="161442" y="3869103"/>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253161" y="3871185"/>
            <a:ext cx="295632" cy="369570"/>
          </a:xfrm>
          <a:prstGeom prst="rect">
            <a:avLst/>
          </a:prstGeom>
        </p:spPr>
      </p:pic>
      <p:sp>
        <p:nvSpPr>
          <p:cNvPr id="6" name="Text 2"/>
          <p:cNvSpPr/>
          <p:nvPr/>
        </p:nvSpPr>
        <p:spPr>
          <a:xfrm>
            <a:off x="763602" y="3969746"/>
            <a:ext cx="4308144" cy="270412"/>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Chuyển đổi số trong giáo dục</a:t>
            </a:r>
            <a:endParaRPr lang="en-US" sz="2600" dirty="0">
              <a:latin typeface="Arial" panose="020B0604020202020204" pitchFamily="34" charset="0"/>
              <a:cs typeface="Arial" panose="020B0604020202020204" pitchFamily="34" charset="0"/>
            </a:endParaRPr>
          </a:p>
        </p:txBody>
      </p:sp>
      <p:sp>
        <p:nvSpPr>
          <p:cNvPr id="7" name="Text 3"/>
          <p:cNvSpPr/>
          <p:nvPr/>
        </p:nvSpPr>
        <p:spPr>
          <a:xfrm>
            <a:off x="763602" y="4564389"/>
            <a:ext cx="3971684" cy="1548765"/>
          </a:xfrm>
          <a:prstGeom prst="rect">
            <a:avLst/>
          </a:prstGeom>
          <a:noFill/>
          <a:ln/>
        </p:spPr>
        <p:txBody>
          <a:bodyPr wrap="square" lIns="0" tIns="0" rIns="0" bIns="0" rtlCol="0" anchor="t"/>
          <a:lstStyle/>
          <a:p>
            <a:pPr marL="0" indent="0" algn="just">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Bối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cảnh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giáo</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dục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hiện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đòi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hỏi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sự</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giúp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thúc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đẩy</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quá</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trình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này</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Shape 4"/>
          <p:cNvSpPr/>
          <p:nvPr/>
        </p:nvSpPr>
        <p:spPr>
          <a:xfrm>
            <a:off x="5330280" y="3850195"/>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428118" y="3898206"/>
            <a:ext cx="295632" cy="369570"/>
          </a:xfrm>
          <a:prstGeom prst="rect">
            <a:avLst/>
          </a:prstGeom>
        </p:spPr>
      </p:pic>
      <p:sp>
        <p:nvSpPr>
          <p:cNvPr id="10" name="Text 5"/>
          <p:cNvSpPr/>
          <p:nvPr/>
        </p:nvSpPr>
        <p:spPr>
          <a:xfrm>
            <a:off x="5867539" y="4005038"/>
            <a:ext cx="2997279"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Nhu cầu của sinh viên TVU</a:t>
            </a:r>
            <a:endParaRPr lang="en-US" sz="2600" dirty="0">
              <a:latin typeface="Arial" panose="020B0604020202020204" pitchFamily="34" charset="0"/>
              <a:cs typeface="Arial" panose="020B0604020202020204" pitchFamily="34" charset="0"/>
            </a:endParaRPr>
          </a:p>
        </p:txBody>
      </p:sp>
      <p:sp>
        <p:nvSpPr>
          <p:cNvPr id="11" name="Text 6"/>
          <p:cNvSpPr/>
          <p:nvPr/>
        </p:nvSpPr>
        <p:spPr>
          <a:xfrm>
            <a:off x="5778224" y="4639784"/>
            <a:ext cx="5043128" cy="1005126"/>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Sinh viên cần một nền tảng chuyên biệt, an toàn và dễ sử dụng để trao đổi thông tin, học hỏi lẫn nhau.</a:t>
            </a:r>
            <a:endParaRPr lang="en-US" sz="2400" dirty="0">
              <a:latin typeface="Arial" panose="020B0604020202020204" pitchFamily="34" charset="0"/>
              <a:cs typeface="Arial" panose="020B0604020202020204" pitchFamily="34" charset="0"/>
            </a:endParaRPr>
          </a:p>
        </p:txBody>
      </p:sp>
      <p:sp>
        <p:nvSpPr>
          <p:cNvPr id="12" name="Shape 7"/>
          <p:cNvSpPr/>
          <p:nvPr/>
        </p:nvSpPr>
        <p:spPr>
          <a:xfrm>
            <a:off x="10703911" y="3894401"/>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pic>
        <p:nvPicPr>
          <p:cNvPr id="13" name="Image 3" descr="preencoded.png"/>
          <p:cNvPicPr>
            <a:picLocks noChangeAspect="1"/>
          </p:cNvPicPr>
          <p:nvPr/>
        </p:nvPicPr>
        <p:blipFill>
          <a:blip r:embed="rId6"/>
          <a:stretch>
            <a:fillRect/>
          </a:stretch>
        </p:blipFill>
        <p:spPr>
          <a:xfrm>
            <a:off x="10778433" y="3952560"/>
            <a:ext cx="295632" cy="369570"/>
          </a:xfrm>
          <a:prstGeom prst="rect">
            <a:avLst/>
          </a:prstGeom>
        </p:spPr>
      </p:pic>
      <p:sp>
        <p:nvSpPr>
          <p:cNvPr id="14" name="Text 8"/>
          <p:cNvSpPr/>
          <p:nvPr/>
        </p:nvSpPr>
        <p:spPr>
          <a:xfrm>
            <a:off x="11309147" y="3939718"/>
            <a:ext cx="3321253" cy="616029"/>
          </a:xfrm>
          <a:prstGeom prst="rect">
            <a:avLst/>
          </a:prstGeom>
          <a:noFill/>
          <a:ln/>
        </p:spPr>
        <p:txBody>
          <a:bodyPr wrap="squar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Bất cập của các nền tảng hiện tại</a:t>
            </a:r>
            <a:endParaRPr lang="en-US" sz="2600" dirty="0">
              <a:latin typeface="Arial" panose="020B0604020202020204" pitchFamily="34" charset="0"/>
              <a:cs typeface="Arial" panose="020B0604020202020204" pitchFamily="34" charset="0"/>
            </a:endParaRPr>
          </a:p>
        </p:txBody>
      </p:sp>
      <p:sp>
        <p:nvSpPr>
          <p:cNvPr id="15" name="Text 9"/>
          <p:cNvSpPr/>
          <p:nvPr/>
        </p:nvSpPr>
        <p:spPr>
          <a:xfrm>
            <a:off x="11309147" y="4793104"/>
            <a:ext cx="3463171" cy="1429020"/>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Facebook, Zalo... không phù hợp cho mục đích học thuật, dễ bị phân tán và thiếu tính bảo mật.</a:t>
            </a:r>
            <a:endParaRPr lang="en-US" sz="2400" dirty="0">
              <a:latin typeface="Arial" panose="020B0604020202020204" pitchFamily="34" charset="0"/>
              <a:cs typeface="Arial" panose="020B0604020202020204" pitchFamily="34" charset="0"/>
            </a:endParaRPr>
          </a:p>
        </p:txBody>
      </p:sp>
      <p:sp>
        <p:nvSpPr>
          <p:cNvPr id="16" name="Text 10"/>
          <p:cNvSpPr/>
          <p:nvPr/>
        </p:nvSpPr>
        <p:spPr>
          <a:xfrm>
            <a:off x="763602" y="6765779"/>
            <a:ext cx="12954952" cy="770138"/>
          </a:xfrm>
          <a:prstGeom prst="rect">
            <a:avLst/>
          </a:prstGeom>
          <a:noFill/>
          <a:ln/>
        </p:spPr>
        <p:txBody>
          <a:bodyPr wrap="none" lIns="0" tIns="0" rIns="0" bIns="0" rtlCol="0" anchor="t"/>
          <a:lstStyle/>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sẽ</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giải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pháp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ưu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nhu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học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tập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của</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viên</a:t>
            </a:r>
            <a:r>
              <a:rPr lang="en-US" sz="2400" dirty="0">
                <a:solidFill>
                  <a:srgbClr val="00002E"/>
                </a:solidFill>
                <a:latin typeface="Arial" panose="020B0604020202020204" pitchFamily="34" charset="0"/>
                <a:ea typeface="PT Sans" pitchFamily="34" charset="-122"/>
                <a:cs typeface="Arial" panose="020B0604020202020204" pitchFamily="34" charset="0"/>
              </a:rPr>
              <a:t> TVU</a:t>
            </a:r>
          </a:p>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trong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thời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số</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EF83EDB-1442-F5BC-452D-91F422B16708}"/>
              </a:ext>
            </a:extLst>
          </p:cNvPr>
          <p:cNvSpPr/>
          <p:nvPr/>
        </p:nvSpPr>
        <p:spPr>
          <a:xfrm>
            <a:off x="12833131" y="7805629"/>
            <a:ext cx="1702676"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30C888-11C3-C6BA-0FE6-E18F8004328F}"/>
              </a:ext>
            </a:extLst>
          </p:cNvPr>
          <p:cNvPicPr>
            <a:picLocks noChangeAspect="1"/>
          </p:cNvPicPr>
          <p:nvPr/>
        </p:nvPicPr>
        <p:blipFill>
          <a:blip r:embed="rId2"/>
          <a:stretch>
            <a:fillRect/>
          </a:stretch>
        </p:blipFill>
        <p:spPr>
          <a:xfrm>
            <a:off x="2745580" y="2023701"/>
            <a:ext cx="2425509" cy="1949209"/>
          </a:xfrm>
          <a:prstGeom prst="rect">
            <a:avLst/>
          </a:prstGeom>
        </p:spPr>
      </p:pic>
      <p:pic>
        <p:nvPicPr>
          <p:cNvPr id="3" name="Image 1" descr="preencoded.png">
            <a:extLst>
              <a:ext uri="{FF2B5EF4-FFF2-40B4-BE49-F238E27FC236}">
                <a16:creationId xmlns:a16="http://schemas.microsoft.com/office/drawing/2014/main" id="{79BA9664-C5E4-8442-A35F-29E959700092}"/>
              </a:ext>
            </a:extLst>
          </p:cNvPr>
          <p:cNvPicPr>
            <a:picLocks noChangeAspect="1"/>
          </p:cNvPicPr>
          <p:nvPr/>
        </p:nvPicPr>
        <p:blipFill>
          <a:blip r:embed="rId3"/>
          <a:stretch>
            <a:fillRect/>
          </a:stretch>
        </p:blipFill>
        <p:spPr>
          <a:xfrm>
            <a:off x="2661498" y="4761187"/>
            <a:ext cx="2223990" cy="2729216"/>
          </a:xfrm>
          <a:prstGeom prst="rect">
            <a:avLst/>
          </a:prstGeom>
        </p:spPr>
      </p:pic>
      <p:pic>
        <p:nvPicPr>
          <p:cNvPr id="4" name="Image 2" descr="preencoded.png">
            <a:extLst>
              <a:ext uri="{FF2B5EF4-FFF2-40B4-BE49-F238E27FC236}">
                <a16:creationId xmlns:a16="http://schemas.microsoft.com/office/drawing/2014/main" id="{44548193-C155-EC46-A119-5999E2D6377C}"/>
              </a:ext>
            </a:extLst>
          </p:cNvPr>
          <p:cNvPicPr>
            <a:picLocks noChangeAspect="1"/>
          </p:cNvPicPr>
          <p:nvPr/>
        </p:nvPicPr>
        <p:blipFill>
          <a:blip r:embed="rId4"/>
          <a:stretch>
            <a:fillRect/>
          </a:stretch>
        </p:blipFill>
        <p:spPr>
          <a:xfrm>
            <a:off x="9246902" y="1580674"/>
            <a:ext cx="3566993" cy="2297430"/>
          </a:xfrm>
          <a:prstGeom prst="rect">
            <a:avLst/>
          </a:prstGeom>
        </p:spPr>
      </p:pic>
      <p:pic>
        <p:nvPicPr>
          <p:cNvPr id="5" name="Image 3" descr="preencoded.png">
            <a:extLst>
              <a:ext uri="{FF2B5EF4-FFF2-40B4-BE49-F238E27FC236}">
                <a16:creationId xmlns:a16="http://schemas.microsoft.com/office/drawing/2014/main" id="{9039E628-23AF-4B14-DA9A-7E551B02CBC9}"/>
              </a:ext>
            </a:extLst>
          </p:cNvPr>
          <p:cNvPicPr>
            <a:picLocks noChangeAspect="1"/>
          </p:cNvPicPr>
          <p:nvPr/>
        </p:nvPicPr>
        <p:blipFill>
          <a:blip r:embed="rId5"/>
          <a:stretch>
            <a:fillRect/>
          </a:stretch>
        </p:blipFill>
        <p:spPr>
          <a:xfrm>
            <a:off x="9246902" y="4761187"/>
            <a:ext cx="4101236" cy="2716848"/>
          </a:xfrm>
          <a:prstGeom prst="rect">
            <a:avLst/>
          </a:prstGeom>
        </p:spPr>
      </p:pic>
      <p:sp>
        <p:nvSpPr>
          <p:cNvPr id="6" name="Text 0">
            <a:extLst>
              <a:ext uri="{FF2B5EF4-FFF2-40B4-BE49-F238E27FC236}">
                <a16:creationId xmlns:a16="http://schemas.microsoft.com/office/drawing/2014/main" id="{E708BCFF-47C0-9A6C-328A-BEB293B0F8BD}"/>
              </a:ext>
            </a:extLst>
          </p:cNvPr>
          <p:cNvSpPr/>
          <p:nvPr/>
        </p:nvSpPr>
        <p:spPr>
          <a:xfrm>
            <a:off x="418861" y="1160251"/>
            <a:ext cx="5477442" cy="458872"/>
          </a:xfrm>
          <a:prstGeom prst="rect">
            <a:avLst/>
          </a:prstGeom>
          <a:noFill/>
          <a:ln/>
        </p:spPr>
        <p:txBody>
          <a:bodyPr wrap="none" lIns="0" tIns="0" rIns="0" bIns="0" rtlCol="0" anchor="t"/>
          <a:lstStyle/>
          <a:p>
            <a:pPr marL="0" indent="0" algn="l">
              <a:lnSpc>
                <a:spcPts val="2400"/>
              </a:lnSpc>
              <a:buNone/>
            </a:pPr>
            <a:r>
              <a:rPr lang="en-US" sz="3850" dirty="0">
                <a:solidFill>
                  <a:srgbClr val="00002E"/>
                </a:solidFill>
                <a:latin typeface="Arial" panose="020B0604020202020204" pitchFamily="34" charset="0"/>
                <a:ea typeface="Sans Serif Collection" panose="020B0502040504020204" pitchFamily="34" charset="0"/>
                <a:cs typeface="Arial" panose="020B0604020202020204" pitchFamily="34" charset="0"/>
              </a:rPr>
              <a:t>2. Công nghệ sử dụng</a:t>
            </a:r>
            <a:endParaRPr lang="en-US" sz="385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DEC07E-E4EF-41FF-5C86-BAA0AC11B8AE}"/>
              </a:ext>
            </a:extLst>
          </p:cNvPr>
          <p:cNvSpPr/>
          <p:nvPr/>
        </p:nvSpPr>
        <p:spPr>
          <a:xfrm>
            <a:off x="12813895" y="7756634"/>
            <a:ext cx="1669360" cy="378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7457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Text 1"/>
          <p:cNvSpPr/>
          <p:nvPr/>
        </p:nvSpPr>
        <p:spPr>
          <a:xfrm>
            <a:off x="7590949" y="4604385"/>
            <a:ext cx="6628090"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9" name="Image 4" descr="preencoded.png"/>
          <p:cNvPicPr>
            <a:picLocks noChangeAspect="1"/>
          </p:cNvPicPr>
          <p:nvPr/>
        </p:nvPicPr>
        <p:blipFill>
          <a:blip r:embed="rId3"/>
          <a:stretch>
            <a:fillRect/>
          </a:stretch>
        </p:blipFill>
        <p:spPr>
          <a:xfrm>
            <a:off x="430337" y="319661"/>
            <a:ext cx="882129" cy="882129"/>
          </a:xfrm>
          <a:prstGeom prst="rect">
            <a:avLst/>
          </a:prstGeom>
        </p:spPr>
      </p:pic>
      <p:sp>
        <p:nvSpPr>
          <p:cNvPr id="10" name="Text 3"/>
          <p:cNvSpPr/>
          <p:nvPr/>
        </p:nvSpPr>
        <p:spPr>
          <a:xfrm>
            <a:off x="430337" y="1373336"/>
            <a:ext cx="2634863" cy="328029"/>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ReactJS</a:t>
            </a:r>
            <a:endParaRPr lang="en-US" sz="2600" dirty="0"/>
          </a:p>
        </p:txBody>
      </p:sp>
      <p:sp>
        <p:nvSpPr>
          <p:cNvPr id="11" name="Text 4"/>
          <p:cNvSpPr/>
          <p:nvPr/>
        </p:nvSpPr>
        <p:spPr>
          <a:xfrm>
            <a:off x="406349" y="1896602"/>
            <a:ext cx="6768584" cy="10156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Xây</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dựng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giao</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diện</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người</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dùng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linh</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hoạt</a:t>
            </a:r>
            <a:r>
              <a:rPr lang="en-US" sz="2600" dirty="0">
                <a:solidFill>
                  <a:srgbClr val="00002E"/>
                </a:solidFill>
                <a:latin typeface="PT Sans" pitchFamily="34" charset="0"/>
                <a:ea typeface="PT Sans" pitchFamily="34" charset="-122"/>
                <a:cs typeface="PT Sans" pitchFamily="34" charset="-120"/>
              </a:rPr>
              <a:t>.</a:t>
            </a:r>
            <a:endParaRPr lang="en-US" sz="2600" dirty="0"/>
          </a:p>
        </p:txBody>
      </p:sp>
      <p:pic>
        <p:nvPicPr>
          <p:cNvPr id="12" name="Image 5" descr="preencoded.png"/>
          <p:cNvPicPr>
            <a:picLocks noChangeAspect="1"/>
          </p:cNvPicPr>
          <p:nvPr/>
        </p:nvPicPr>
        <p:blipFill>
          <a:blip r:embed="rId4"/>
          <a:stretch>
            <a:fillRect/>
          </a:stretch>
        </p:blipFill>
        <p:spPr>
          <a:xfrm>
            <a:off x="480597" y="2937110"/>
            <a:ext cx="977518" cy="977518"/>
          </a:xfrm>
          <a:prstGeom prst="rect">
            <a:avLst/>
          </a:prstGeom>
        </p:spPr>
      </p:pic>
      <p:sp>
        <p:nvSpPr>
          <p:cNvPr id="13" name="Text 5"/>
          <p:cNvSpPr/>
          <p:nvPr/>
        </p:nvSpPr>
        <p:spPr>
          <a:xfrm>
            <a:off x="480597" y="4109695"/>
            <a:ext cx="2249620" cy="470256"/>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NodeJS, Express</a:t>
            </a:r>
            <a:endParaRPr lang="en-US" sz="2600" dirty="0"/>
          </a:p>
        </p:txBody>
      </p:sp>
      <p:sp>
        <p:nvSpPr>
          <p:cNvPr id="14" name="Text 6"/>
          <p:cNvSpPr/>
          <p:nvPr/>
        </p:nvSpPr>
        <p:spPr>
          <a:xfrm>
            <a:off x="480597" y="4549102"/>
            <a:ext cx="6768584" cy="4458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Phát</a:t>
            </a:r>
            <a:r>
              <a:rPr lang="en-US" sz="2600" dirty="0">
                <a:solidFill>
                  <a:srgbClr val="00002E"/>
                </a:solidFill>
                <a:latin typeface="PT Sans" pitchFamily="34" charset="0"/>
                <a:ea typeface="PT Sans" pitchFamily="34" charset="-122"/>
                <a:cs typeface="PT Sans" pitchFamily="34" charset="-120"/>
              </a:rPr>
              <a:t> triển backend mạnh mẽ, dễ mở rộng.</a:t>
            </a:r>
            <a:endParaRPr lang="en-US" sz="2600" dirty="0"/>
          </a:p>
        </p:txBody>
      </p:sp>
      <p:pic>
        <p:nvPicPr>
          <p:cNvPr id="15" name="Image 6" descr="preencoded.png"/>
          <p:cNvPicPr>
            <a:picLocks noChangeAspect="1"/>
          </p:cNvPicPr>
          <p:nvPr/>
        </p:nvPicPr>
        <p:blipFill>
          <a:blip r:embed="rId5"/>
          <a:stretch>
            <a:fillRect/>
          </a:stretch>
        </p:blipFill>
        <p:spPr>
          <a:xfrm>
            <a:off x="437171" y="5479400"/>
            <a:ext cx="1064370" cy="1064370"/>
          </a:xfrm>
          <a:prstGeom prst="rect">
            <a:avLst/>
          </a:prstGeom>
        </p:spPr>
      </p:pic>
      <p:sp>
        <p:nvSpPr>
          <p:cNvPr id="16" name="Text 7"/>
          <p:cNvSpPr/>
          <p:nvPr/>
        </p:nvSpPr>
        <p:spPr>
          <a:xfrm>
            <a:off x="473015" y="6789026"/>
            <a:ext cx="1678901" cy="311532"/>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MongoDB</a:t>
            </a:r>
            <a:endParaRPr lang="en-US" sz="2600" dirty="0"/>
          </a:p>
        </p:txBody>
      </p:sp>
      <p:sp>
        <p:nvSpPr>
          <p:cNvPr id="17" name="Text 8"/>
          <p:cNvSpPr/>
          <p:nvPr/>
        </p:nvSpPr>
        <p:spPr>
          <a:xfrm>
            <a:off x="437171" y="7236912"/>
            <a:ext cx="6768584" cy="350904"/>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Lưu trữ dữ liệu hiệu quả, không cấu trúc.</a:t>
            </a:r>
            <a:endParaRPr lang="en-US" sz="2600" dirty="0"/>
          </a:p>
        </p:txBody>
      </p:sp>
      <p:pic>
        <p:nvPicPr>
          <p:cNvPr id="22" name="Image 8" descr="preencoded.png"/>
          <p:cNvPicPr>
            <a:picLocks noChangeAspect="1"/>
          </p:cNvPicPr>
          <p:nvPr/>
        </p:nvPicPr>
        <p:blipFill>
          <a:blip r:embed="rId6"/>
          <a:stretch>
            <a:fillRect/>
          </a:stretch>
        </p:blipFill>
        <p:spPr>
          <a:xfrm>
            <a:off x="8598551" y="319661"/>
            <a:ext cx="882128" cy="882128"/>
          </a:xfrm>
          <a:prstGeom prst="rect">
            <a:avLst/>
          </a:prstGeom>
        </p:spPr>
      </p:pic>
      <p:sp>
        <p:nvSpPr>
          <p:cNvPr id="23" name="Text 12"/>
          <p:cNvSpPr/>
          <p:nvPr/>
        </p:nvSpPr>
        <p:spPr>
          <a:xfrm>
            <a:off x="8598551" y="1547417"/>
            <a:ext cx="1232059" cy="153948"/>
          </a:xfrm>
          <a:prstGeom prst="rect">
            <a:avLst/>
          </a:prstGeom>
          <a:noFill/>
          <a:ln/>
        </p:spPr>
        <p:txBody>
          <a:bodyPr wrap="none" lIns="0" tIns="0" rIns="0" bIns="0" rtlCol="0" anchor="t"/>
          <a:lstStyle/>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MVC</a:t>
            </a:r>
            <a:endParaRPr lang="en-US" sz="2600" dirty="0"/>
          </a:p>
        </p:txBody>
      </p:sp>
      <p:sp>
        <p:nvSpPr>
          <p:cNvPr id="24" name="Text 13"/>
          <p:cNvSpPr/>
          <p:nvPr/>
        </p:nvSpPr>
        <p:spPr>
          <a:xfrm>
            <a:off x="8598551" y="2156588"/>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Tổ chức code rõ ràng, dễ bảo trì.</a:t>
            </a:r>
            <a:endParaRPr lang="en-US" sz="2600" dirty="0"/>
          </a:p>
        </p:txBody>
      </p:sp>
      <p:pic>
        <p:nvPicPr>
          <p:cNvPr id="25" name="Image 9" descr="preencoded.png"/>
          <p:cNvPicPr>
            <a:picLocks noChangeAspect="1"/>
          </p:cNvPicPr>
          <p:nvPr/>
        </p:nvPicPr>
        <p:blipFill>
          <a:blip r:embed="rId7"/>
          <a:stretch>
            <a:fillRect/>
          </a:stretch>
        </p:blipFill>
        <p:spPr>
          <a:xfrm>
            <a:off x="8682633" y="2937110"/>
            <a:ext cx="752869" cy="752869"/>
          </a:xfrm>
          <a:prstGeom prst="rect">
            <a:avLst/>
          </a:prstGeom>
        </p:spPr>
      </p:pic>
      <p:sp>
        <p:nvSpPr>
          <p:cNvPr id="26" name="Text 14"/>
          <p:cNvSpPr/>
          <p:nvPr/>
        </p:nvSpPr>
        <p:spPr>
          <a:xfrm>
            <a:off x="8598551" y="3989441"/>
            <a:ext cx="2176902" cy="361043"/>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Web Realtime</a:t>
            </a:r>
            <a:endParaRPr lang="en-US" sz="2600" dirty="0"/>
          </a:p>
        </p:txBody>
      </p:sp>
      <p:sp>
        <p:nvSpPr>
          <p:cNvPr id="27" name="Text 15"/>
          <p:cNvSpPr/>
          <p:nvPr/>
        </p:nvSpPr>
        <p:spPr>
          <a:xfrm>
            <a:off x="8630429" y="4811899"/>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Cập nhật thông tin tức thì (ví dụ: tin nhắn).</a:t>
            </a:r>
            <a:endParaRPr lang="en-US" sz="2600" dirty="0"/>
          </a:p>
        </p:txBody>
      </p:sp>
      <p:pic>
        <p:nvPicPr>
          <p:cNvPr id="28" name="Image 10" descr="preencoded.png"/>
          <p:cNvPicPr>
            <a:picLocks noChangeAspect="1"/>
          </p:cNvPicPr>
          <p:nvPr/>
        </p:nvPicPr>
        <p:blipFill>
          <a:blip r:embed="rId8"/>
          <a:stretch>
            <a:fillRect/>
          </a:stretch>
        </p:blipFill>
        <p:spPr>
          <a:xfrm>
            <a:off x="8682633" y="5426512"/>
            <a:ext cx="1147977" cy="1147977"/>
          </a:xfrm>
          <a:prstGeom prst="rect">
            <a:avLst/>
          </a:prstGeom>
        </p:spPr>
      </p:pic>
      <p:sp>
        <p:nvSpPr>
          <p:cNvPr id="29" name="Text 16"/>
          <p:cNvSpPr/>
          <p:nvPr/>
        </p:nvSpPr>
        <p:spPr>
          <a:xfrm>
            <a:off x="8682633" y="6731033"/>
            <a:ext cx="1735467" cy="675107"/>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Chatbot AI</a:t>
            </a:r>
            <a:endParaRPr lang="en-US" sz="2600" dirty="0"/>
          </a:p>
        </p:txBody>
      </p:sp>
      <p:sp>
        <p:nvSpPr>
          <p:cNvPr id="30" name="Text 17"/>
          <p:cNvSpPr/>
          <p:nvPr/>
        </p:nvSpPr>
        <p:spPr>
          <a:xfrm>
            <a:off x="8598551" y="7328544"/>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Hỗ trợ giải đáp thắc mắc tự động.</a:t>
            </a:r>
            <a:endParaRPr lang="en-US" sz="2600" dirty="0"/>
          </a:p>
        </p:txBody>
      </p:sp>
      <p:sp>
        <p:nvSpPr>
          <p:cNvPr id="34" name="Text 20"/>
          <p:cNvSpPr/>
          <p:nvPr/>
        </p:nvSpPr>
        <p:spPr>
          <a:xfrm>
            <a:off x="418862" y="9656921"/>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00002E"/>
                </a:solidFill>
                <a:latin typeface="PT Sans" pitchFamily="34" charset="0"/>
                <a:ea typeface="PT Sans" pitchFamily="34" charset="-122"/>
                <a:cs typeface="PT Sans" pitchFamily="34" charset="-120"/>
              </a:rPr>
              <a:t>Sự kết hợp các công nghệ và mô hình này đảm bảo một hệ thống diễn đàn ổn định, bảo mật và dễ sử dụng.</a:t>
            </a:r>
            <a:endParaRPr lang="en-US" sz="800" dirty="0"/>
          </a:p>
        </p:txBody>
      </p:sp>
      <p:sp>
        <p:nvSpPr>
          <p:cNvPr id="35" name="Rectangle 34">
            <a:extLst>
              <a:ext uri="{FF2B5EF4-FFF2-40B4-BE49-F238E27FC236}">
                <a16:creationId xmlns:a16="http://schemas.microsoft.com/office/drawing/2014/main" id="{2B404FF3-5820-705E-3870-846E87E79291}"/>
              </a:ext>
            </a:extLst>
          </p:cNvPr>
          <p:cNvSpPr/>
          <p:nvPr/>
        </p:nvSpPr>
        <p:spPr>
          <a:xfrm>
            <a:off x="12906702" y="7795822"/>
            <a:ext cx="1629105" cy="304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7785"/>
          </a:xfrm>
          <a:prstGeom prst="rect">
            <a:avLst/>
          </a:prstGeom>
        </p:spPr>
      </p:pic>
      <p:sp>
        <p:nvSpPr>
          <p:cNvPr id="3" name="Text 0"/>
          <p:cNvSpPr/>
          <p:nvPr/>
        </p:nvSpPr>
        <p:spPr>
          <a:xfrm>
            <a:off x="728901" y="2779395"/>
            <a:ext cx="4287679" cy="535900"/>
          </a:xfrm>
          <a:prstGeom prst="rect">
            <a:avLst/>
          </a:prstGeom>
          <a:noFill/>
          <a:ln/>
        </p:spPr>
        <p:txBody>
          <a:bodyPr wrap="none" lIns="0" tIns="0" rIns="0" bIns="0" rtlCol="0" anchor="t"/>
          <a:lstStyle/>
          <a:p>
            <a:pPr marL="0" indent="0" algn="l">
              <a:lnSpc>
                <a:spcPts val="42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3. Thiết kế hệ thống</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728901" y="3588544"/>
            <a:ext cx="455533" cy="455533"/>
          </a:xfrm>
          <a:prstGeom prst="rect">
            <a:avLst/>
          </a:prstGeom>
        </p:spPr>
      </p:pic>
      <p:sp>
        <p:nvSpPr>
          <p:cNvPr id="5" name="Text 1"/>
          <p:cNvSpPr/>
          <p:nvPr/>
        </p:nvSpPr>
        <p:spPr>
          <a:xfrm>
            <a:off x="1412200" y="3696653"/>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Phân tích yêu cầu</a:t>
            </a:r>
            <a:endParaRPr lang="en-US" sz="2600" dirty="0">
              <a:latin typeface="Arial" panose="020B0604020202020204" pitchFamily="34" charset="0"/>
              <a:cs typeface="Arial" panose="020B0604020202020204" pitchFamily="34" charset="0"/>
            </a:endParaRPr>
          </a:p>
        </p:txBody>
      </p:sp>
      <p:sp>
        <p:nvSpPr>
          <p:cNvPr id="6" name="Text 2"/>
          <p:cNvSpPr/>
          <p:nvPr/>
        </p:nvSpPr>
        <p:spPr>
          <a:xfrm>
            <a:off x="1412200" y="4073962"/>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Nghiên cứu kỹ lưỡng nhu cầu của sinh viên, giảng viên và cán bộ quản lý.</a:t>
            </a:r>
            <a:endParaRPr lang="en-US" sz="2400" dirty="0">
              <a:latin typeface="Arial" panose="020B0604020202020204" pitchFamily="34" charset="0"/>
              <a:cs typeface="Arial" panose="020B0604020202020204" pitchFamily="34" charset="0"/>
            </a:endParaRPr>
          </a:p>
        </p:txBody>
      </p:sp>
      <p:sp>
        <p:nvSpPr>
          <p:cNvPr id="7" name="Text 3"/>
          <p:cNvSpPr/>
          <p:nvPr/>
        </p:nvSpPr>
        <p:spPr>
          <a:xfrm>
            <a:off x="1412200" y="447484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PT Sans" pitchFamily="34" charset="0"/>
                <a:ea typeface="PT Sans" pitchFamily="34" charset="-122"/>
                <a:cs typeface="PT Sans" pitchFamily="34" charset="-120"/>
              </a:rPr>
              <a:t>Tham  khảo các website diễn đàn lớn: FaceBook, các diễn đàn sinh viên, …</a:t>
            </a:r>
            <a:endParaRPr lang="en-US" sz="2400" dirty="0"/>
          </a:p>
        </p:txBody>
      </p:sp>
      <p:pic>
        <p:nvPicPr>
          <p:cNvPr id="8" name="Image 2" descr="preencoded.png"/>
          <p:cNvPicPr>
            <a:picLocks noChangeAspect="1"/>
          </p:cNvPicPr>
          <p:nvPr/>
        </p:nvPicPr>
        <p:blipFill>
          <a:blip r:embed="rId5"/>
          <a:stretch>
            <a:fillRect/>
          </a:stretch>
        </p:blipFill>
        <p:spPr>
          <a:xfrm>
            <a:off x="728901" y="5221962"/>
            <a:ext cx="455533" cy="455533"/>
          </a:xfrm>
          <a:prstGeom prst="rect">
            <a:avLst/>
          </a:prstGeom>
        </p:spPr>
      </p:pic>
      <p:sp>
        <p:nvSpPr>
          <p:cNvPr id="9" name="Text 4"/>
          <p:cNvSpPr/>
          <p:nvPr/>
        </p:nvSpPr>
        <p:spPr>
          <a:xfrm>
            <a:off x="1412200" y="5330071"/>
            <a:ext cx="2143839" cy="268010"/>
          </a:xfrm>
          <a:prstGeom prst="rect">
            <a:avLst/>
          </a:prstGeom>
          <a:noFill/>
          <a:ln/>
        </p:spPr>
        <p:txBody>
          <a:bodyPr wrap="none" lIns="0" tIns="0" rIns="0" bIns="0" rtlCol="0" anchor="t"/>
          <a:lstStyle/>
          <a:p>
            <a:pPr marL="0" indent="0" algn="l">
              <a:lnSpc>
                <a:spcPts val="2100"/>
              </a:lnSpc>
              <a:buNone/>
            </a:pPr>
            <a:r>
              <a:rPr lang="en-US" sz="2600" dirty="0" err="1">
                <a:solidFill>
                  <a:srgbClr val="00002E"/>
                </a:solidFill>
                <a:latin typeface="Arial" panose="020B0604020202020204" pitchFamily="34" charset="0"/>
                <a:ea typeface="Nunito Semi Bold" pitchFamily="34" charset="-122"/>
                <a:cs typeface="Arial" panose="020B0604020202020204" pitchFamily="34" charset="0"/>
              </a:rPr>
              <a:t>Sơ</a:t>
            </a:r>
            <a:r>
              <a:rPr lang="en-US" sz="2600" dirty="0">
                <a:solidFill>
                  <a:srgbClr val="00002E"/>
                </a:solidFill>
                <a:latin typeface="Arial" panose="020B0604020202020204" pitchFamily="34" charset="0"/>
                <a:ea typeface="Nunito Semi Bold" pitchFamily="34" charset="-122"/>
                <a:cs typeface="Arial" panose="020B0604020202020204" pitchFamily="34" charset="0"/>
              </a:rPr>
              <a:t> </a:t>
            </a:r>
            <a:r>
              <a:rPr lang="en-US" sz="2600" dirty="0" err="1">
                <a:solidFill>
                  <a:srgbClr val="00002E"/>
                </a:solidFill>
                <a:latin typeface="Arial" panose="020B0604020202020204" pitchFamily="34" charset="0"/>
                <a:ea typeface="Nunito Semi Bold" pitchFamily="34" charset="-122"/>
                <a:cs typeface="Arial" panose="020B0604020202020204" pitchFamily="34" charset="0"/>
              </a:rPr>
              <a:t>đồ</a:t>
            </a:r>
            <a:r>
              <a:rPr lang="en-US" sz="2600" dirty="0">
                <a:solidFill>
                  <a:srgbClr val="00002E"/>
                </a:solidFill>
                <a:latin typeface="Arial" panose="020B0604020202020204" pitchFamily="34" charset="0"/>
                <a:ea typeface="Nunito Semi Bold" pitchFamily="34" charset="-122"/>
                <a:cs typeface="Arial" panose="020B0604020202020204" pitchFamily="34" charset="0"/>
              </a:rPr>
              <a:t> Use Case</a:t>
            </a:r>
            <a:endParaRPr lang="en-US" sz="2600" dirty="0">
              <a:latin typeface="Arial" panose="020B0604020202020204" pitchFamily="34" charset="0"/>
              <a:cs typeface="Arial" panose="020B0604020202020204" pitchFamily="34" charset="0"/>
            </a:endParaRPr>
          </a:p>
        </p:txBody>
      </p:sp>
      <p:sp>
        <p:nvSpPr>
          <p:cNvPr id="10" name="Text 5"/>
          <p:cNvSpPr/>
          <p:nvPr/>
        </p:nvSpPr>
        <p:spPr>
          <a:xfrm>
            <a:off x="1412200" y="5707380"/>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Mô tả chi tiết các tương tác giữa người dùng và hệ thống (sinh viên, khách, quản trị viên).</a:t>
            </a:r>
            <a:endParaRPr lang="en-US" sz="2400"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728901" y="6454497"/>
            <a:ext cx="455533" cy="455533"/>
          </a:xfrm>
          <a:prstGeom prst="rect">
            <a:avLst/>
          </a:prstGeom>
        </p:spPr>
      </p:pic>
      <p:sp>
        <p:nvSpPr>
          <p:cNvPr id="12" name="Text 6"/>
          <p:cNvSpPr/>
          <p:nvPr/>
        </p:nvSpPr>
        <p:spPr>
          <a:xfrm>
            <a:off x="1412200" y="6562606"/>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Chức năng chính</a:t>
            </a:r>
            <a:endParaRPr lang="en-US" sz="2600" dirty="0">
              <a:latin typeface="Arial" panose="020B0604020202020204" pitchFamily="34" charset="0"/>
              <a:cs typeface="Arial" panose="020B0604020202020204" pitchFamily="34" charset="0"/>
            </a:endParaRPr>
          </a:p>
        </p:txBody>
      </p:sp>
      <p:sp>
        <p:nvSpPr>
          <p:cNvPr id="13" name="Text 7"/>
          <p:cNvSpPr/>
          <p:nvPr/>
        </p:nvSpPr>
        <p:spPr>
          <a:xfrm>
            <a:off x="1412200" y="693991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Tạo bài viết, bình luận, chatbot hỗ trợ, quản trị nội dung, thống kê số liệu.</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728901" y="7436406"/>
            <a:ext cx="131725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người dùng được thiết kế trực quan, thân thiện với người dùng, sử dụng Material UI.</a:t>
            </a:r>
            <a:endParaRPr lang="en-US" sz="24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69B5467-45B4-63AE-7E34-4265CC8428C7}"/>
              </a:ext>
            </a:extLst>
          </p:cNvPr>
          <p:cNvSpPr/>
          <p:nvPr/>
        </p:nvSpPr>
        <p:spPr>
          <a:xfrm>
            <a:off x="12885683" y="7787104"/>
            <a:ext cx="1587062" cy="291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90870-F10F-952D-7CCE-214FEA1625AA}"/>
              </a:ext>
            </a:extLst>
          </p:cNvPr>
          <p:cNvSpPr txBox="1"/>
          <p:nvPr/>
        </p:nvSpPr>
        <p:spPr>
          <a:xfrm>
            <a:off x="3468413" y="744646"/>
            <a:ext cx="7315200" cy="710963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ChatbotConversation</a:t>
            </a:r>
            <a:r>
              <a:rPr lang="en-US" sz="2400" dirty="0">
                <a:latin typeface="Arial" panose="020B0604020202020204" pitchFamily="34" charset="0"/>
                <a:cs typeface="Arial" panose="020B0604020202020204" pitchFamily="34" charset="0"/>
              </a:rPr>
              <a:t>`: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hội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chatbot, bao </a:t>
            </a:r>
            <a:r>
              <a:rPr lang="en-US" sz="2400" dirty="0" err="1">
                <a:latin typeface="Arial" panose="020B0604020202020204" pitchFamily="34" charset="0"/>
                <a:cs typeface="Arial" panose="020B0604020202020204" pitchFamily="34" charset="0"/>
              </a:rPr>
              <a:t>gồm</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nhắn</a:t>
            </a:r>
            <a:r>
              <a:rPr lang="en-US" sz="2400" dirty="0">
                <a:latin typeface="Arial" panose="020B0604020202020204" pitchFamily="34" charset="0"/>
                <a:cs typeface="Arial" panose="020B0604020202020204" pitchFamily="34" charset="0"/>
              </a:rPr>
              <a:t>, intent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kê</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ChatbotFAQ</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hỏi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gặp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chatbot.</a:t>
            </a:r>
          </a:p>
          <a:p>
            <a:r>
              <a:rPr lang="en-US" sz="2400"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ChatbotIntent</a:t>
            </a:r>
            <a:r>
              <a:rPr lang="en-US" sz="2400" dirty="0">
                <a:latin typeface="Arial" panose="020B0604020202020204" pitchFamily="34" charset="0"/>
                <a:cs typeface="Arial" panose="020B0604020202020204" pitchFamily="34" charset="0"/>
              </a:rPr>
              <a:t>`: Định </a:t>
            </a:r>
            <a:r>
              <a:rPr lang="en-US" sz="2400" dirty="0" err="1">
                <a:latin typeface="Arial" panose="020B0604020202020204" pitchFamily="34" charset="0"/>
                <a:cs typeface="Arial" panose="020B0604020202020204" pitchFamily="34" charset="0"/>
              </a:rPr>
              <a:t>nghĩa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ý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(intents)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chatbot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diện</a:t>
            </a:r>
            <a:r>
              <a:rPr lang="en-US" sz="2400" dirty="0">
                <a:latin typeface="Arial" panose="020B0604020202020204" pitchFamily="34" charset="0"/>
                <a:cs typeface="Arial" panose="020B0604020202020204" pitchFamily="34" charset="0"/>
              </a:rPr>
              <a:t>, bao </a:t>
            </a:r>
            <a:r>
              <a:rPr lang="en-US" sz="2400" dirty="0" err="1">
                <a:latin typeface="Arial" panose="020B0604020202020204" pitchFamily="34" charset="0"/>
                <a:cs typeface="Arial" panose="020B0604020202020204" pitchFamily="34" charset="0"/>
              </a:rPr>
              <a:t>gồm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câu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luyện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hồi</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4. `Comment`: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5. `</a:t>
            </a:r>
            <a:r>
              <a:rPr lang="en-US" sz="2400" dirty="0" err="1">
                <a:latin typeface="Arial" panose="020B0604020202020204" pitchFamily="34" charset="0"/>
                <a:cs typeface="Arial" panose="020B0604020202020204" pitchFamily="34" charset="0"/>
              </a:rPr>
              <a:t>CommentLike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 (likes)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luận</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6. `Conversation`: Quản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chuyện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nhắn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riêng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7. `</a:t>
            </a:r>
            <a:r>
              <a:rPr lang="en-US" sz="2400" dirty="0" err="1">
                <a:latin typeface="Arial" panose="020B0604020202020204" pitchFamily="34" charset="0"/>
                <a:cs typeface="Arial" panose="020B0604020202020204" pitchFamily="34" charset="0"/>
              </a:rPr>
              <a:t>ForumRules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khoản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ý.</a:t>
            </a:r>
          </a:p>
          <a:p>
            <a:r>
              <a:rPr lang="en-US" sz="2400" dirty="0">
                <a:latin typeface="Arial" panose="020B0604020202020204" pitchFamily="34" charset="0"/>
                <a:cs typeface="Arial" panose="020B0604020202020204" pitchFamily="34" charset="0"/>
              </a:rPr>
              <a:t>   8. `Image`: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7FD0C526-9701-99B8-591D-6F493B596390}"/>
              </a:ext>
            </a:extLst>
          </p:cNvPr>
          <p:cNvSpPr/>
          <p:nvPr/>
        </p:nvSpPr>
        <p:spPr>
          <a:xfrm>
            <a:off x="12854152" y="7714593"/>
            <a:ext cx="1639614" cy="4099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 name="TextBox 5">
            <a:extLst>
              <a:ext uri="{FF2B5EF4-FFF2-40B4-BE49-F238E27FC236}">
                <a16:creationId xmlns:a16="http://schemas.microsoft.com/office/drawing/2014/main" id="{BEE3CCB6-D77D-171C-61ED-870CF7CA7A6C}"/>
              </a:ext>
            </a:extLst>
          </p:cNvPr>
          <p:cNvSpPr txBox="1"/>
          <p:nvPr/>
        </p:nvSpPr>
        <p:spPr>
          <a:xfrm>
            <a:off x="651640" y="420414"/>
            <a:ext cx="2144111" cy="430887"/>
          </a:xfrm>
          <a:prstGeom prst="rect">
            <a:avLst/>
          </a:prstGeom>
          <a:noFill/>
        </p:spPr>
        <p:txBody>
          <a:bodyPr wrap="square" rtlCol="0">
            <a:spAutoFit/>
          </a:bodyPr>
          <a:lstStyle/>
          <a:p>
            <a:r>
              <a:rPr lang="en-US" sz="2200" b="1" dirty="0" err="1">
                <a:latin typeface="Arial" panose="020B0604020202020204" pitchFamily="34" charset="0"/>
                <a:cs typeface="Arial" panose="020B0604020202020204" pitchFamily="34" charset="0"/>
              </a:rPr>
              <a:t>Cơ</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sở</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dữ</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liệu</a:t>
            </a:r>
            <a:r>
              <a:rPr lang="en-US" sz="22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36314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F5D1B-D295-985C-A8F1-7DCABA94B8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322F1BF-7E9A-9C03-0F86-28B8BBCDEEA7}"/>
              </a:ext>
            </a:extLst>
          </p:cNvPr>
          <p:cNvSpPr txBox="1"/>
          <p:nvPr/>
        </p:nvSpPr>
        <p:spPr>
          <a:xfrm>
            <a:off x="3909848" y="665048"/>
            <a:ext cx="8240111" cy="674030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9. `Like`: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 (likes)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10. `Marquee`: Quản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nội</a:t>
            </a:r>
            <a:r>
              <a:rPr lang="en-US" sz="2400" dirty="0">
                <a:latin typeface="Arial" panose="020B0604020202020204" pitchFamily="34" charset="0"/>
                <a:cs typeface="Arial" panose="020B0604020202020204" pitchFamily="34" charset="0"/>
              </a:rPr>
              <a:t> dung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chữ</a:t>
            </a:r>
            <a:r>
              <a:rPr lang="en-US" sz="2400" dirty="0">
                <a:latin typeface="Arial" panose="020B0604020202020204" pitchFamily="34" charset="0"/>
                <a:cs typeface="Arial" panose="020B0604020202020204" pitchFamily="34" charset="0"/>
              </a:rPr>
              <a:t> (marquee)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11. `Message`: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nhắn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trò</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chuyện</a:t>
            </a:r>
            <a:r>
              <a:rPr lang="en-US" sz="2400" dirty="0">
                <a:latin typeface="Arial" panose="020B0604020202020204" pitchFamily="34" charset="0"/>
                <a:cs typeface="Arial" panose="020B0604020202020204" pitchFamily="34" charset="0"/>
              </a:rPr>
              <a:t> (Conversation).</a:t>
            </a:r>
          </a:p>
          <a:p>
            <a:r>
              <a:rPr lang="en-US" sz="2400" dirty="0">
                <a:latin typeface="Arial" panose="020B0604020202020204" pitchFamily="34" charset="0"/>
                <a:cs typeface="Arial" panose="020B0604020202020204" pitchFamily="34" charset="0"/>
              </a:rPr>
              <a:t>   12. `Notification`: </a:t>
            </a:r>
            <a:r>
              <a:rPr lang="en-US" sz="2400" dirty="0" err="1">
                <a:latin typeface="Arial" panose="020B0604020202020204" pitchFamily="34" charset="0"/>
                <a:cs typeface="Arial" panose="020B0604020202020204" pitchFamily="34" charset="0"/>
              </a:rPr>
              <a:t>Chứa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gửi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13. `Post`: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đàn</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14. `Rating`: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a:t>
            </a:r>
            <a:r>
              <a:rPr lang="en-US" sz="2400" dirty="0">
                <a:latin typeface="Arial" panose="020B0604020202020204" pitchFamily="34" charset="0"/>
                <a:cs typeface="Arial" panose="020B0604020202020204" pitchFamily="34" charset="0"/>
              </a:rPr>
              <a:t> (ratings)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15. `</a:t>
            </a:r>
            <a:r>
              <a:rPr lang="en-US" sz="2400" dirty="0" err="1">
                <a:latin typeface="Arial" panose="020B0604020202020204" pitchFamily="34" charset="0"/>
                <a:cs typeface="Arial" panose="020B0604020202020204" pitchFamily="34" charset="0"/>
              </a:rPr>
              <a:t>SearchLog</a:t>
            </a:r>
            <a:r>
              <a:rPr lang="en-US" sz="2400" dirty="0">
                <a:latin typeface="Arial" panose="020B0604020202020204" pitchFamily="34" charset="0"/>
                <a:cs typeface="Arial" panose="020B0604020202020204" pitchFamily="34" charset="0"/>
              </a:rPr>
              <a:t>`: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lịch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kiếm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16. `Topic`: Định </a:t>
            </a:r>
            <a:r>
              <a:rPr lang="en-US" sz="2400" dirty="0" err="1">
                <a:latin typeface="Arial" panose="020B0604020202020204" pitchFamily="34" charset="0"/>
                <a:cs typeface="Arial" panose="020B0604020202020204" pitchFamily="34" charset="0"/>
              </a:rPr>
              <a:t>nghĩa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(topics)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đàn</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17. `User`: Lưu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chi </a:t>
            </a:r>
            <a:r>
              <a:rPr lang="en-US" sz="2400" dirty="0" err="1">
                <a:latin typeface="Arial" panose="020B0604020202020204" pitchFamily="34" charset="0"/>
                <a:cs typeface="Arial" panose="020B0604020202020204" pitchFamily="34" charset="0"/>
              </a:rPr>
              <a:t>tiết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ký</a:t>
            </a:r>
            <a:r>
              <a:rPr lang="en-US" sz="2400" dirty="0">
                <a:latin typeface="Arial" panose="020B0604020202020204" pitchFamily="34" charset="0"/>
                <a:cs typeface="Arial" panose="020B0604020202020204" pitchFamily="34" charset="0"/>
              </a:rPr>
              <a:t>.</a:t>
            </a:r>
          </a:p>
          <a:p>
            <a:r>
              <a:rPr lang="en-US" sz="2400" dirty="0">
                <a:latin typeface="Arial" panose="020B0604020202020204" pitchFamily="34" charset="0"/>
                <a:cs typeface="Arial" panose="020B0604020202020204" pitchFamily="34" charset="0"/>
              </a:rPr>
              <a:t>   18. `</a:t>
            </a:r>
            <a:r>
              <a:rPr lang="en-US" sz="2400" dirty="0" err="1">
                <a:latin typeface="Arial" panose="020B0604020202020204" pitchFamily="34" charset="0"/>
                <a:cs typeface="Arial" panose="020B0604020202020204" pitchFamily="34" charset="0"/>
              </a:rPr>
              <a:t>UserActivity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luận</a:t>
            </a:r>
            <a:r>
              <a:rPr lang="en-US" sz="24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98EADDEB-C70C-D06F-B178-58D544230832}"/>
              </a:ext>
            </a:extLst>
          </p:cNvPr>
          <p:cNvSpPr/>
          <p:nvPr/>
        </p:nvSpPr>
        <p:spPr>
          <a:xfrm>
            <a:off x="12833131" y="7735614"/>
            <a:ext cx="1671145" cy="378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413397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868</TotalTime>
  <Words>1450</Words>
  <Application>Microsoft Office PowerPoint</Application>
  <PresentationFormat>Custom</PresentationFormat>
  <Paragraphs>162</Paragraphs>
  <Slides>24</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Nunito Semi Bold</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Đăng Khoa Phạm</cp:lastModifiedBy>
  <cp:revision>6</cp:revision>
  <dcterms:created xsi:type="dcterms:W3CDTF">2025-07-06T08:25:50Z</dcterms:created>
  <dcterms:modified xsi:type="dcterms:W3CDTF">2025-07-08T00:07:50Z</dcterms:modified>
</cp:coreProperties>
</file>